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262" r:id="rId4"/>
    <p:sldId id="263" r:id="rId5"/>
    <p:sldId id="264" r:id="rId6"/>
    <p:sldId id="265" r:id="rId7"/>
    <p:sldId id="266" r:id="rId8"/>
    <p:sldId id="285" r:id="rId9"/>
    <p:sldId id="267" r:id="rId10"/>
    <p:sldId id="286" r:id="rId11"/>
    <p:sldId id="268" r:id="rId12"/>
    <p:sldId id="287" r:id="rId13"/>
    <p:sldId id="269" r:id="rId14"/>
    <p:sldId id="28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83" r:id="rId31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30"/>
  </p:normalViewPr>
  <p:slideViewPr>
    <p:cSldViewPr snapToGrid="0" snapToObjects="1">
      <p:cViewPr varScale="1">
        <p:scale>
          <a:sx n="124" d="100"/>
          <a:sy n="124" d="100"/>
        </p:scale>
        <p:origin x="570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Vastaajat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4A-4848-8D0B-F2F9C3489AD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4A-4848-8D0B-F2F9C3489AD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4A-4848-8D0B-F2F9C3489AD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4A-4848-8D0B-F2F9C3489AD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4A-4848-8D0B-F2F9C3489ADA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4A-4848-8D0B-F2F9C3489AD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4A-4848-8D0B-F2F9C3489ADA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94A-4848-8D0B-F2F9C3489ADA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94A-4848-8D0B-F2F9C3489ADA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94A-4848-8D0B-F2F9C3489ADA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94A-4848-8D0B-F2F9C3489ADA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94A-4848-8D0B-F2F9C3489ADA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94A-4848-8D0B-F2F9C3489ADA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94A-4848-8D0B-F2F9C3489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Taul1!$B$297:$B$313</c:f>
              <c:strCache>
                <c:ptCount val="17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5">
                  <c:v>Luottamusmies</c:v>
                </c:pt>
                <c:pt idx="6">
                  <c:v>Työsuojeluvaltuutettu</c:v>
                </c:pt>
                <c:pt idx="7">
                  <c:v>Molemmissa tehtävissä</c:v>
                </c:pt>
                <c:pt idx="9">
                  <c:v>Henkilöstön määrä</c:v>
                </c:pt>
                <c:pt idx="10">
                  <c:v>1-9</c:v>
                </c:pt>
                <c:pt idx="11">
                  <c:v>10-19</c:v>
                </c:pt>
                <c:pt idx="12">
                  <c:v>20-29</c:v>
                </c:pt>
                <c:pt idx="13">
                  <c:v>30-49</c:v>
                </c:pt>
                <c:pt idx="14">
                  <c:v>50-99</c:v>
                </c:pt>
                <c:pt idx="15">
                  <c:v>100-250</c:v>
                </c:pt>
                <c:pt idx="16">
                  <c:v>yli 250</c:v>
                </c:pt>
              </c:strCache>
            </c:strRef>
          </c:cat>
          <c:val>
            <c:numRef>
              <c:f>Taul1!$C$297:$C$313</c:f>
              <c:numCache>
                <c:formatCode>General</c:formatCode>
                <c:ptCount val="17"/>
                <c:pt idx="0">
                  <c:v>46</c:v>
                </c:pt>
                <c:pt idx="1">
                  <c:v>26</c:v>
                </c:pt>
                <c:pt idx="2">
                  <c:v>22</c:v>
                </c:pt>
                <c:pt idx="3">
                  <c:v>7</c:v>
                </c:pt>
                <c:pt idx="5">
                  <c:v>56</c:v>
                </c:pt>
                <c:pt idx="6">
                  <c:v>26</c:v>
                </c:pt>
                <c:pt idx="7">
                  <c:v>18</c:v>
                </c:pt>
                <c:pt idx="10">
                  <c:v>5</c:v>
                </c:pt>
                <c:pt idx="11">
                  <c:v>11</c:v>
                </c:pt>
                <c:pt idx="12">
                  <c:v>10</c:v>
                </c:pt>
                <c:pt idx="13">
                  <c:v>13</c:v>
                </c:pt>
                <c:pt idx="14">
                  <c:v>16</c:v>
                </c:pt>
                <c:pt idx="15">
                  <c:v>17</c:v>
                </c:pt>
                <c:pt idx="1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94A-4848-8D0B-F2F9C3489A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2762624"/>
        <c:axId val="122767520"/>
      </c:barChart>
      <c:catAx>
        <c:axId val="122762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7520"/>
        <c:crosses val="autoZero"/>
        <c:auto val="1"/>
        <c:lblAlgn val="ctr"/>
        <c:lblOffset val="100"/>
        <c:noMultiLvlLbl val="0"/>
      </c:catAx>
      <c:valAx>
        <c:axId val="1227675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76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 Saavatko työnohjaajat korvauksen työnohjaukseen käyttämästään ajasta?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Taul1!$D$93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Taul1!$C$94:$C$99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Taul1!$D$94:$D$99</c:f>
              <c:numCache>
                <c:formatCode>General</c:formatCode>
                <c:ptCount val="6"/>
                <c:pt idx="0">
                  <c:v>18</c:v>
                </c:pt>
                <c:pt idx="1">
                  <c:v>10</c:v>
                </c:pt>
                <c:pt idx="2">
                  <c:v>28</c:v>
                </c:pt>
                <c:pt idx="3">
                  <c:v>21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D-4ECE-B219-4CB36C5B54F3}"/>
            </c:ext>
          </c:extLst>
        </c:ser>
        <c:ser>
          <c:idx val="1"/>
          <c:order val="1"/>
          <c:tx>
            <c:strRef>
              <c:f>Taul1!$E$93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Taul1!$C$94:$C$99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Taul1!$E$94:$E$99</c:f>
              <c:numCache>
                <c:formatCode>General</c:formatCode>
                <c:ptCount val="6"/>
                <c:pt idx="0">
                  <c:v>56</c:v>
                </c:pt>
                <c:pt idx="1">
                  <c:v>67</c:v>
                </c:pt>
                <c:pt idx="2">
                  <c:v>47</c:v>
                </c:pt>
                <c:pt idx="3">
                  <c:v>57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5D-4ECE-B219-4CB36C5B54F3}"/>
            </c:ext>
          </c:extLst>
        </c:ser>
        <c:ser>
          <c:idx val="2"/>
          <c:order val="2"/>
          <c:tx>
            <c:strRef>
              <c:f>Taul1!$F$93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Taul1!$C$94:$C$99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Taul1!$F$94:$F$99</c:f>
              <c:numCache>
                <c:formatCode>General</c:formatCode>
                <c:ptCount val="6"/>
                <c:pt idx="0">
                  <c:v>26</c:v>
                </c:pt>
                <c:pt idx="1">
                  <c:v>23</c:v>
                </c:pt>
                <c:pt idx="2">
                  <c:v>25</c:v>
                </c:pt>
                <c:pt idx="3">
                  <c:v>21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D-4ECE-B219-4CB36C5B54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68608"/>
        <c:axId val="122762080"/>
      </c:barChart>
      <c:catAx>
        <c:axId val="12276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2080"/>
        <c:crosses val="autoZero"/>
        <c:auto val="1"/>
        <c:lblAlgn val="ctr"/>
        <c:lblOffset val="100"/>
        <c:noMultiLvlLbl val="0"/>
      </c:catAx>
      <c:valAx>
        <c:axId val="12276208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6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Saavatko työnohjaajat korvauksen työnohjaukseen käyttämästään ajasta?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vuosivertailut!$D$26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vuosivertailut!$C$27:$C$29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vuosivertailut!$D$27:$D$29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6-40D3-8063-7DAA7829624E}"/>
            </c:ext>
          </c:extLst>
        </c:ser>
        <c:ser>
          <c:idx val="1"/>
          <c:order val="1"/>
          <c:tx>
            <c:strRef>
              <c:f>vuosivertailut!$E$26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vuosivertailut!$C$27:$C$29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vuosivertailut!$E$27:$E$29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6-40D3-8063-7DAA7829624E}"/>
            </c:ext>
          </c:extLst>
        </c:ser>
        <c:ser>
          <c:idx val="2"/>
          <c:order val="2"/>
          <c:tx>
            <c:strRef>
              <c:f>vuosivertailut!$F$26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vuosivertailut!$C$27:$C$29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vuosivertailut!$F$27:$F$29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6-40D3-8063-7DAA782962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69696"/>
        <c:axId val="122764256"/>
      </c:barChart>
      <c:catAx>
        <c:axId val="122769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4256"/>
        <c:crosses val="autoZero"/>
        <c:auto val="1"/>
        <c:lblAlgn val="ctr"/>
        <c:lblOffset val="100"/>
        <c:noMultiLvlLbl val="0"/>
      </c:catAx>
      <c:valAx>
        <c:axId val="1227642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6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Koetaanko työssäoppijoiden ohjaus kuormittavaksi?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Taul1!$D$107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Taul1!$C$108:$C$113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Taul1!$D$108:$D$113</c:f>
              <c:numCache>
                <c:formatCode>General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15</c:v>
                </c:pt>
                <c:pt idx="3">
                  <c:v>14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3-49C9-AED9-D9CF40174E90}"/>
            </c:ext>
          </c:extLst>
        </c:ser>
        <c:ser>
          <c:idx val="1"/>
          <c:order val="1"/>
          <c:tx>
            <c:strRef>
              <c:f>Taul1!$E$107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Taul1!$C$108:$C$113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Taul1!$E$108:$E$113</c:f>
              <c:numCache>
                <c:formatCode>General</c:formatCode>
                <c:ptCount val="6"/>
                <c:pt idx="0">
                  <c:v>53</c:v>
                </c:pt>
                <c:pt idx="1">
                  <c:v>57</c:v>
                </c:pt>
                <c:pt idx="2">
                  <c:v>44</c:v>
                </c:pt>
                <c:pt idx="3">
                  <c:v>47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3-49C9-AED9-D9CF40174E90}"/>
            </c:ext>
          </c:extLst>
        </c:ser>
        <c:ser>
          <c:idx val="2"/>
          <c:order val="2"/>
          <c:tx>
            <c:strRef>
              <c:f>Taul1!$F$107</c:f>
              <c:strCache>
                <c:ptCount val="1"/>
                <c:pt idx="0">
                  <c:v>Erittäin kuormittavaksi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Taul1!$C$108:$C$113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Taul1!$F$108:$F$113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73-49C9-AED9-D9CF40174E90}"/>
            </c:ext>
          </c:extLst>
        </c:ser>
        <c:ser>
          <c:idx val="3"/>
          <c:order val="3"/>
          <c:tx>
            <c:strRef>
              <c:f>Taul1!$G$107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Taul1!$C$108:$C$113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Taul1!$G$108:$G$113</c:f>
              <c:numCache>
                <c:formatCode>General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34</c:v>
                </c:pt>
                <c:pt idx="3">
                  <c:v>35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73-49C9-AED9-D9CF40174E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64800"/>
        <c:axId val="122770240"/>
      </c:barChart>
      <c:catAx>
        <c:axId val="122764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70240"/>
        <c:crosses val="autoZero"/>
        <c:auto val="1"/>
        <c:lblAlgn val="ctr"/>
        <c:lblOffset val="100"/>
        <c:noMultiLvlLbl val="0"/>
      </c:catAx>
      <c:valAx>
        <c:axId val="1227702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Koetaanko työssäoppijoiden ohjaus kuormittavaksi?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vuosivertailut!$D$33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vuosivertailut!$C$34:$C$36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vuosivertailut!$D$34:$D$36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3-4BC7-9B3E-3CCED325B9C3}"/>
            </c:ext>
          </c:extLst>
        </c:ser>
        <c:ser>
          <c:idx val="1"/>
          <c:order val="1"/>
          <c:tx>
            <c:strRef>
              <c:f>vuosivertailut!$E$33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vuosivertailut!$C$34:$C$36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vuosivertailut!$E$34:$E$36</c:f>
              <c:numCache>
                <c:formatCode>General</c:formatCode>
                <c:ptCount val="3"/>
                <c:pt idx="0">
                  <c:v>61</c:v>
                </c:pt>
                <c:pt idx="1">
                  <c:v>61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3-4BC7-9B3E-3CCED325B9C3}"/>
            </c:ext>
          </c:extLst>
        </c:ser>
        <c:ser>
          <c:idx val="2"/>
          <c:order val="2"/>
          <c:tx>
            <c:strRef>
              <c:f>vuosivertailut!$F$33</c:f>
              <c:strCache>
                <c:ptCount val="1"/>
                <c:pt idx="0">
                  <c:v>Erittäin kuormittavaksi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vuosivertailut!$C$34:$C$36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vuosivertailut!$F$34:$F$36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3-4BC7-9B3E-3CCED325B9C3}"/>
            </c:ext>
          </c:extLst>
        </c:ser>
        <c:ser>
          <c:idx val="3"/>
          <c:order val="3"/>
          <c:tx>
            <c:strRef>
              <c:f>vuosivertailut!$G$33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vuosivertailut!$C$34:$C$36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vuosivertailut!$G$34:$G$36</c:f>
              <c:numCache>
                <c:formatCode>General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73-4BC7-9B3E-3CCED325B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71328"/>
        <c:axId val="122765888"/>
      </c:barChart>
      <c:catAx>
        <c:axId val="122771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5888"/>
        <c:crosses val="autoZero"/>
        <c:auto val="1"/>
        <c:lblAlgn val="ctr"/>
        <c:lblOffset val="100"/>
        <c:noMultiLvlLbl val="0"/>
      </c:catAx>
      <c:valAx>
        <c:axId val="1227658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Tekeekö työpaikkasi yhteistyötä ammatillisen oppilaitoksen kanssa?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Taul1!$L$120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Taul1!$K$121:$K$126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Taul1!$L$121:$L$126</c:f>
              <c:numCache>
                <c:formatCode>General</c:formatCode>
                <c:ptCount val="6"/>
                <c:pt idx="0">
                  <c:v>41</c:v>
                </c:pt>
                <c:pt idx="1">
                  <c:v>39</c:v>
                </c:pt>
                <c:pt idx="2">
                  <c:v>29</c:v>
                </c:pt>
                <c:pt idx="3">
                  <c:v>25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A-4F71-85CF-CBC9D16FC61A}"/>
            </c:ext>
          </c:extLst>
        </c:ser>
        <c:ser>
          <c:idx val="1"/>
          <c:order val="1"/>
          <c:tx>
            <c:strRef>
              <c:f>Taul1!$M$120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Taul1!$K$121:$K$126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Taul1!$M$121:$M$126</c:f>
              <c:numCache>
                <c:formatCode>General</c:formatCode>
                <c:ptCount val="6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25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2A-4F71-85CF-CBC9D16FC61A}"/>
            </c:ext>
          </c:extLst>
        </c:ser>
        <c:ser>
          <c:idx val="2"/>
          <c:order val="2"/>
          <c:tx>
            <c:strRef>
              <c:f>Taul1!$N$120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Taul1!$K$121:$K$126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Taul1!$N$121:$N$126</c:f>
              <c:numCache>
                <c:formatCode>General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30</c:v>
                </c:pt>
                <c:pt idx="3">
                  <c:v>35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2A-4F71-85CF-CBC9D16FC61A}"/>
            </c:ext>
          </c:extLst>
        </c:ser>
        <c:ser>
          <c:idx val="3"/>
          <c:order val="3"/>
          <c:tx>
            <c:strRef>
              <c:f>Taul1!$O$120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Taul1!$K$121:$K$126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Taul1!$O$121:$O$126</c:f>
              <c:numCache>
                <c:formatCode>General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16</c:v>
                </c:pt>
                <c:pt idx="3">
                  <c:v>16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2A-4F71-85CF-CBC9D16FC6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66432"/>
        <c:axId val="122770784"/>
      </c:barChart>
      <c:catAx>
        <c:axId val="122766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70784"/>
        <c:crosses val="autoZero"/>
        <c:auto val="1"/>
        <c:lblAlgn val="ctr"/>
        <c:lblOffset val="100"/>
        <c:noMultiLvlLbl val="0"/>
      </c:catAx>
      <c:valAx>
        <c:axId val="1227707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6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Saako työpaikkasi tukea oppilaitokselta työpaikalla tapahtuvan oppimisen järjestelyihin?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Taul1!$L$133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Taul1!$K$134:$K$139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Taul1!$L$134:$L$139</c:f>
              <c:numCache>
                <c:formatCode>General</c:formatCode>
                <c:ptCount val="6"/>
                <c:pt idx="0">
                  <c:v>14</c:v>
                </c:pt>
                <c:pt idx="1">
                  <c:v>10</c:v>
                </c:pt>
                <c:pt idx="2">
                  <c:v>11</c:v>
                </c:pt>
                <c:pt idx="3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2-43BC-BD76-BED4B44A3D70}"/>
            </c:ext>
          </c:extLst>
        </c:ser>
        <c:ser>
          <c:idx val="1"/>
          <c:order val="1"/>
          <c:tx>
            <c:strRef>
              <c:f>Taul1!$M$133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Taul1!$K$134:$K$139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Taul1!$M$134:$M$139</c:f>
              <c:numCache>
                <c:formatCode>General</c:formatCode>
                <c:ptCount val="6"/>
                <c:pt idx="0">
                  <c:v>25</c:v>
                </c:pt>
                <c:pt idx="1">
                  <c:v>16</c:v>
                </c:pt>
                <c:pt idx="2">
                  <c:v>12</c:v>
                </c:pt>
                <c:pt idx="3">
                  <c:v>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2-43BC-BD76-BED4B44A3D70}"/>
            </c:ext>
          </c:extLst>
        </c:ser>
        <c:ser>
          <c:idx val="2"/>
          <c:order val="2"/>
          <c:tx>
            <c:strRef>
              <c:f>Taul1!$N$133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Taul1!$K$134:$K$139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Taul1!$N$134:$N$139</c:f>
              <c:numCache>
                <c:formatCode>General</c:formatCode>
                <c:ptCount val="6"/>
                <c:pt idx="0">
                  <c:v>27</c:v>
                </c:pt>
                <c:pt idx="1">
                  <c:v>28</c:v>
                </c:pt>
                <c:pt idx="2">
                  <c:v>31</c:v>
                </c:pt>
                <c:pt idx="3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2-43BC-BD76-BED4B44A3D70}"/>
            </c:ext>
          </c:extLst>
        </c:ser>
        <c:ser>
          <c:idx val="3"/>
          <c:order val="3"/>
          <c:tx>
            <c:strRef>
              <c:f>Taul1!$O$133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Taul1!$K$134:$K$139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Taul1!$O$134:$O$139</c:f>
              <c:numCache>
                <c:formatCode>General</c:formatCode>
                <c:ptCount val="6"/>
                <c:pt idx="0">
                  <c:v>34</c:v>
                </c:pt>
                <c:pt idx="1">
                  <c:v>46</c:v>
                </c:pt>
                <c:pt idx="2">
                  <c:v>46</c:v>
                </c:pt>
                <c:pt idx="3">
                  <c:v>51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2-43BC-BD76-BED4B44A3D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74048"/>
        <c:axId val="123032400"/>
      </c:barChart>
      <c:catAx>
        <c:axId val="122774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032400"/>
        <c:crosses val="autoZero"/>
        <c:auto val="1"/>
        <c:lblAlgn val="ctr"/>
        <c:lblOffset val="100"/>
        <c:noMultiLvlLbl val="0"/>
      </c:catAx>
      <c:valAx>
        <c:axId val="1230324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 Saako työpaikkasi oppilaitokselta tukea opiskelijoiden ohjaukseen?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Taul1!$N$147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Taul1!$M$148:$M$153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Taul1!$N$148:$N$153</c:f>
              <c:numCache>
                <c:formatCode>General</c:formatCode>
                <c:ptCount val="6"/>
                <c:pt idx="0">
                  <c:v>14</c:v>
                </c:pt>
                <c:pt idx="1">
                  <c:v>12</c:v>
                </c:pt>
                <c:pt idx="2">
                  <c:v>9</c:v>
                </c:pt>
                <c:pt idx="3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8-42BB-83BC-40BA63A44AEE}"/>
            </c:ext>
          </c:extLst>
        </c:ser>
        <c:ser>
          <c:idx val="1"/>
          <c:order val="1"/>
          <c:tx>
            <c:strRef>
              <c:f>Taul1!$O$147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Taul1!$M$148:$M$153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Taul1!$O$148:$O$153</c:f>
              <c:numCache>
                <c:formatCode>General</c:formatCode>
                <c:ptCount val="6"/>
                <c:pt idx="0">
                  <c:v>26</c:v>
                </c:pt>
                <c:pt idx="1">
                  <c:v>18</c:v>
                </c:pt>
                <c:pt idx="2">
                  <c:v>13</c:v>
                </c:pt>
                <c:pt idx="3">
                  <c:v>12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28-42BB-83BC-40BA63A44AEE}"/>
            </c:ext>
          </c:extLst>
        </c:ser>
        <c:ser>
          <c:idx val="2"/>
          <c:order val="2"/>
          <c:tx>
            <c:strRef>
              <c:f>Taul1!$P$147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Taul1!$M$148:$M$153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Taul1!$P$148:$P$153</c:f>
              <c:numCache>
                <c:formatCode>General</c:formatCode>
                <c:ptCount val="6"/>
                <c:pt idx="0">
                  <c:v>29</c:v>
                </c:pt>
                <c:pt idx="1">
                  <c:v>30</c:v>
                </c:pt>
                <c:pt idx="2">
                  <c:v>35</c:v>
                </c:pt>
                <c:pt idx="3">
                  <c:v>32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8-42BB-83BC-40BA63A44AEE}"/>
            </c:ext>
          </c:extLst>
        </c:ser>
        <c:ser>
          <c:idx val="3"/>
          <c:order val="3"/>
          <c:tx>
            <c:strRef>
              <c:f>Taul1!$Q$147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Taul1!$M$148:$M$153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Taul1!$Q$148:$Q$153</c:f>
              <c:numCache>
                <c:formatCode>General</c:formatCode>
                <c:ptCount val="6"/>
                <c:pt idx="0">
                  <c:v>31</c:v>
                </c:pt>
                <c:pt idx="1">
                  <c:v>40</c:v>
                </c:pt>
                <c:pt idx="2">
                  <c:v>42</c:v>
                </c:pt>
                <c:pt idx="3">
                  <c:v>51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28-42BB-83BC-40BA63A44A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028592"/>
        <c:axId val="123027504"/>
      </c:barChart>
      <c:catAx>
        <c:axId val="12302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027504"/>
        <c:crosses val="autoZero"/>
        <c:auto val="1"/>
        <c:lblAlgn val="ctr"/>
        <c:lblOffset val="100"/>
        <c:noMultiLvlLbl val="0"/>
      </c:catAx>
      <c:valAx>
        <c:axId val="1230275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02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Tukeeko oppilaitos riittävästi opiskelijan arvioinnissa?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Taul1!$D$161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Taul1!$C$162:$C$167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Taul1!$D$162:$D$167</c:f>
              <c:numCache>
                <c:formatCode>General</c:formatCode>
                <c:ptCount val="6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12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5-478D-AE13-7951183FED57}"/>
            </c:ext>
          </c:extLst>
        </c:ser>
        <c:ser>
          <c:idx val="1"/>
          <c:order val="1"/>
          <c:tx>
            <c:strRef>
              <c:f>Taul1!$E$161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Taul1!$C$162:$C$167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Taul1!$E$162:$E$167</c:f>
              <c:numCache>
                <c:formatCode>General</c:formatCode>
                <c:ptCount val="6"/>
                <c:pt idx="0">
                  <c:v>20</c:v>
                </c:pt>
                <c:pt idx="1">
                  <c:v>14</c:v>
                </c:pt>
                <c:pt idx="2">
                  <c:v>18</c:v>
                </c:pt>
                <c:pt idx="3">
                  <c:v>19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5-478D-AE13-7951183FED57}"/>
            </c:ext>
          </c:extLst>
        </c:ser>
        <c:ser>
          <c:idx val="2"/>
          <c:order val="2"/>
          <c:tx>
            <c:strRef>
              <c:f>Taul1!$F$161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Taul1!$C$162:$C$167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Taul1!$F$162:$F$167</c:f>
              <c:numCache>
                <c:formatCode>General</c:formatCode>
                <c:ptCount val="6"/>
                <c:pt idx="0">
                  <c:v>52</c:v>
                </c:pt>
                <c:pt idx="1">
                  <c:v>61</c:v>
                </c:pt>
                <c:pt idx="2">
                  <c:v>64</c:v>
                </c:pt>
                <c:pt idx="3">
                  <c:v>68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75-478D-AE13-7951183FED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028048"/>
        <c:axId val="123029136"/>
      </c:barChart>
      <c:catAx>
        <c:axId val="123028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029136"/>
        <c:crosses val="autoZero"/>
        <c:auto val="1"/>
        <c:lblAlgn val="ctr"/>
        <c:lblOffset val="100"/>
        <c:noMultiLvlLbl val="0"/>
      </c:catAx>
      <c:valAx>
        <c:axId val="1230291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02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ohjaava opettaja riittävästi läsnä työpaikalla?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Taul1!$D$175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Taul1!$C$176:$C$181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Taul1!$D$176:$D$181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13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B-46F4-9DAE-EB58B25D70D9}"/>
            </c:ext>
          </c:extLst>
        </c:ser>
        <c:ser>
          <c:idx val="1"/>
          <c:order val="1"/>
          <c:tx>
            <c:strRef>
              <c:f>Taul1!$E$175</c:f>
              <c:strCache>
                <c:ptCount val="1"/>
                <c:pt idx="0">
                  <c:v>Joskus on, joskus ei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Taul1!$C$176:$C$181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Taul1!$E$176:$E$181</c:f>
              <c:numCache>
                <c:formatCode>General</c:formatCode>
                <c:ptCount val="6"/>
                <c:pt idx="0">
                  <c:v>28</c:v>
                </c:pt>
                <c:pt idx="1">
                  <c:v>30</c:v>
                </c:pt>
                <c:pt idx="2">
                  <c:v>24</c:v>
                </c:pt>
                <c:pt idx="3">
                  <c:v>9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B-46F4-9DAE-EB58B25D70D9}"/>
            </c:ext>
          </c:extLst>
        </c:ser>
        <c:ser>
          <c:idx val="2"/>
          <c:order val="2"/>
          <c:tx>
            <c:strRef>
              <c:f>Taul1!$F$175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Taul1!$C$176:$C$181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Taul1!$F$176:$F$181</c:f>
              <c:numCache>
                <c:formatCode>General</c:formatCode>
                <c:ptCount val="6"/>
                <c:pt idx="0">
                  <c:v>30</c:v>
                </c:pt>
                <c:pt idx="1">
                  <c:v>27</c:v>
                </c:pt>
                <c:pt idx="2">
                  <c:v>25</c:v>
                </c:pt>
                <c:pt idx="3">
                  <c:v>27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7B-46F4-9DAE-EB58B25D70D9}"/>
            </c:ext>
          </c:extLst>
        </c:ser>
        <c:ser>
          <c:idx val="3"/>
          <c:order val="3"/>
          <c:tx>
            <c:strRef>
              <c:f>Taul1!$G$175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Taul1!$C$176:$C$181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Taul1!$G$176:$G$181</c:f>
              <c:numCache>
                <c:formatCode>General</c:formatCode>
                <c:ptCount val="6"/>
                <c:pt idx="0">
                  <c:v>31</c:v>
                </c:pt>
                <c:pt idx="1">
                  <c:v>34</c:v>
                </c:pt>
                <c:pt idx="2">
                  <c:v>43</c:v>
                </c:pt>
                <c:pt idx="3">
                  <c:v>51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7B-46F4-9DAE-EB58B25D70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029680"/>
        <c:axId val="123032944"/>
      </c:barChart>
      <c:catAx>
        <c:axId val="123029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032944"/>
        <c:crosses val="autoZero"/>
        <c:auto val="1"/>
        <c:lblAlgn val="ctr"/>
        <c:lblOffset val="100"/>
        <c:noMultiLvlLbl val="0"/>
      </c:catAx>
      <c:valAx>
        <c:axId val="1230329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02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työpaikallasi ollut opettajia työelämäjaksoilla?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Taul1!$D$189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Taul1!$C$190:$C$195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Taul1!$D$190:$D$195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9-4BB4-93D4-87E37B70E689}"/>
            </c:ext>
          </c:extLst>
        </c:ser>
        <c:ser>
          <c:idx val="1"/>
          <c:order val="1"/>
          <c:tx>
            <c:strRef>
              <c:f>Taul1!$E$189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Taul1!$C$190:$C$195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Taul1!$E$190:$E$195</c:f>
              <c:numCache>
                <c:formatCode>General</c:formatCode>
                <c:ptCount val="6"/>
                <c:pt idx="0">
                  <c:v>65</c:v>
                </c:pt>
                <c:pt idx="1">
                  <c:v>64</c:v>
                </c:pt>
                <c:pt idx="2">
                  <c:v>61</c:v>
                </c:pt>
                <c:pt idx="3">
                  <c:v>64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9-4BB4-93D4-87E37B70E689}"/>
            </c:ext>
          </c:extLst>
        </c:ser>
        <c:ser>
          <c:idx val="2"/>
          <c:order val="2"/>
          <c:tx>
            <c:strRef>
              <c:f>Taul1!$F$189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Taul1!$C$190:$C$195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Taul1!$F$190:$F$195</c:f>
              <c:numCache>
                <c:formatCode>General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27</c:v>
                </c:pt>
                <c:pt idx="3">
                  <c:v>29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49-4BB4-93D4-87E37B70E6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026960"/>
        <c:axId val="123025872"/>
      </c:barChart>
      <c:catAx>
        <c:axId val="123026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025872"/>
        <c:crosses val="autoZero"/>
        <c:auto val="1"/>
        <c:lblAlgn val="ctr"/>
        <c:lblOffset val="100"/>
        <c:noMultiLvlLbl val="0"/>
      </c:catAx>
      <c:valAx>
        <c:axId val="1230258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0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työpaikalla työssäoppijoita?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Taul1!$C$10:$C$15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Taul1!$D$10:$D$15</c:f>
              <c:numCache>
                <c:formatCode>General</c:formatCode>
                <c:ptCount val="6"/>
                <c:pt idx="0">
                  <c:v>44</c:v>
                </c:pt>
                <c:pt idx="1">
                  <c:v>54</c:v>
                </c:pt>
                <c:pt idx="2">
                  <c:v>33</c:v>
                </c:pt>
                <c:pt idx="3">
                  <c:v>21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3AE-BFC0-FC79AB94EC65}"/>
            </c:ext>
          </c:extLst>
        </c:ser>
        <c:ser>
          <c:idx val="1"/>
          <c:order val="1"/>
          <c:tx>
            <c:strRef>
              <c:f>Taul1!$E$9</c:f>
              <c:strCache>
                <c:ptCount val="1"/>
                <c:pt idx="0">
                  <c:v>Kyllä on ollut, muttei juuri nyt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Taul1!$C$10:$C$15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Taul1!$E$10:$E$15</c:f>
              <c:numCache>
                <c:formatCode>General</c:formatCode>
                <c:ptCount val="6"/>
                <c:pt idx="0">
                  <c:v>30</c:v>
                </c:pt>
                <c:pt idx="1">
                  <c:v>27</c:v>
                </c:pt>
                <c:pt idx="2">
                  <c:v>30</c:v>
                </c:pt>
                <c:pt idx="3">
                  <c:v>39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3AE-BFC0-FC79AB94EC65}"/>
            </c:ext>
          </c:extLst>
        </c:ser>
        <c:ser>
          <c:idx val="2"/>
          <c:order val="2"/>
          <c:tx>
            <c:strRef>
              <c:f>Taul1!$F$9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Taul1!$C$10:$C$15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Taul1!$F$10:$F$15</c:f>
              <c:numCache>
                <c:formatCode>General</c:formatCode>
                <c:ptCount val="6"/>
                <c:pt idx="0">
                  <c:v>21</c:v>
                </c:pt>
                <c:pt idx="1">
                  <c:v>17</c:v>
                </c:pt>
                <c:pt idx="2">
                  <c:v>36</c:v>
                </c:pt>
                <c:pt idx="3">
                  <c:v>39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F-43AE-BFC0-FC79AB94EC65}"/>
            </c:ext>
          </c:extLst>
        </c:ser>
        <c:ser>
          <c:idx val="3"/>
          <c:order val="3"/>
          <c:tx>
            <c:strRef>
              <c:f>Taul1!$G$9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Taul1!$C$10:$C$15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Taul1!$G$10:$G$15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F-43AE-BFC0-FC79AB94EC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75136"/>
        <c:axId val="122771872"/>
      </c:barChart>
      <c:catAx>
        <c:axId val="122775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71872"/>
        <c:crosses val="autoZero"/>
        <c:auto val="1"/>
        <c:lblAlgn val="ctr"/>
        <c:lblOffset val="100"/>
        <c:noMultiLvlLbl val="0"/>
      </c:catAx>
      <c:valAx>
        <c:axId val="1227718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työssäoppijoiden ottamisesta sovittu yt-menettelyssä tai muuten henkilöstön kanssa?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Taul1!$D$203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Taul1!$C$204:$C$209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Taul1!$D$204:$D$209</c:f>
              <c:numCache>
                <c:formatCode>General</c:formatCode>
                <c:ptCount val="6"/>
                <c:pt idx="0">
                  <c:v>27</c:v>
                </c:pt>
                <c:pt idx="1">
                  <c:v>20</c:v>
                </c:pt>
                <c:pt idx="2">
                  <c:v>24</c:v>
                </c:pt>
                <c:pt idx="3">
                  <c:v>12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3-4D39-A931-878A8EFC687D}"/>
            </c:ext>
          </c:extLst>
        </c:ser>
        <c:ser>
          <c:idx val="1"/>
          <c:order val="1"/>
          <c:tx>
            <c:strRef>
              <c:f>Taul1!$E$203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Taul1!$C$204:$C$209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Taul1!$E$204:$E$209</c:f>
              <c:numCache>
                <c:formatCode>General</c:formatCode>
                <c:ptCount val="6"/>
                <c:pt idx="0">
                  <c:v>44</c:v>
                </c:pt>
                <c:pt idx="1">
                  <c:v>53</c:v>
                </c:pt>
                <c:pt idx="2">
                  <c:v>60</c:v>
                </c:pt>
                <c:pt idx="3">
                  <c:v>70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3-4D39-A931-878A8EFC687D}"/>
            </c:ext>
          </c:extLst>
        </c:ser>
        <c:ser>
          <c:idx val="2"/>
          <c:order val="2"/>
          <c:tx>
            <c:strRef>
              <c:f>Taul1!$F$203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Taul1!$C$204:$C$209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Taul1!$F$204:$F$209</c:f>
              <c:numCache>
                <c:formatCode>General</c:formatCode>
                <c:ptCount val="6"/>
                <c:pt idx="0">
                  <c:v>29</c:v>
                </c:pt>
                <c:pt idx="1">
                  <c:v>28</c:v>
                </c:pt>
                <c:pt idx="2">
                  <c:v>17</c:v>
                </c:pt>
                <c:pt idx="3">
                  <c:v>18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3-4D39-A931-878A8EFC68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030224"/>
        <c:axId val="123030768"/>
      </c:barChart>
      <c:catAx>
        <c:axId val="123030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030768"/>
        <c:crosses val="autoZero"/>
        <c:auto val="1"/>
        <c:lblAlgn val="ctr"/>
        <c:lblOffset val="100"/>
        <c:noMultiLvlLbl val="0"/>
      </c:catAx>
      <c:valAx>
        <c:axId val="1230307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03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Onko </a:t>
            </a:r>
            <a:r>
              <a:rPr lang="fi-FI" dirty="0" err="1"/>
              <a:t>työssäoppijoiden</a:t>
            </a:r>
            <a:r>
              <a:rPr lang="fi-FI" dirty="0"/>
              <a:t> ottamisesta sovittu </a:t>
            </a:r>
            <a:r>
              <a:rPr lang="fi-FI" dirty="0" err="1"/>
              <a:t>yt</a:t>
            </a:r>
            <a:r>
              <a:rPr lang="fi-FI" dirty="0"/>
              <a:t>-menettelyssä tai muuten henkilöstön kanssa?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vuosivertailut!$D$5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vuosivertailut!$C$6:$C$8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vuosivertailut!$D$6:$D$8</c:f>
              <c:numCache>
                <c:formatCode>General</c:formatCode>
                <c:ptCount val="3"/>
                <c:pt idx="0">
                  <c:v>29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F-4C2F-81E3-8A9A7A710E9D}"/>
            </c:ext>
          </c:extLst>
        </c:ser>
        <c:ser>
          <c:idx val="1"/>
          <c:order val="1"/>
          <c:tx>
            <c:strRef>
              <c:f>vuosivertailut!$E$5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vuosivertailut!$C$6:$C$8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vuosivertailut!$E$6:$E$8</c:f>
              <c:numCache>
                <c:formatCode>General</c:formatCode>
                <c:ptCount val="3"/>
                <c:pt idx="0">
                  <c:v>47</c:v>
                </c:pt>
                <c:pt idx="1">
                  <c:v>52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F-4C2F-81E3-8A9A7A710E9D}"/>
            </c:ext>
          </c:extLst>
        </c:ser>
        <c:ser>
          <c:idx val="2"/>
          <c:order val="2"/>
          <c:tx>
            <c:strRef>
              <c:f>vuosivertailut!$F$5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vuosivertailut!$C$6:$C$8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vuosivertailut!$F$6:$F$8</c:f>
              <c:numCache>
                <c:formatCode>General</c:formatCode>
                <c:ptCount val="3"/>
                <c:pt idx="0">
                  <c:v>24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6F-4C2F-81E3-8A9A7A710E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031312"/>
        <c:axId val="123031856"/>
      </c:barChart>
      <c:catAx>
        <c:axId val="123031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031856"/>
        <c:crosses val="autoZero"/>
        <c:auto val="1"/>
        <c:lblAlgn val="ctr"/>
        <c:lblOffset val="100"/>
        <c:noMultiLvlLbl val="0"/>
      </c:catAx>
      <c:valAx>
        <c:axId val="1230318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03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Tiedotetaanko henkilöstöä työssäoppijoiden saapumisesta ja tehtävistä?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Taul1!$D$216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Taul1!$C$217:$C$222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Taul1!$D$217:$D$222</c:f>
              <c:numCache>
                <c:formatCode>General</c:formatCode>
                <c:ptCount val="6"/>
                <c:pt idx="0">
                  <c:v>41</c:v>
                </c:pt>
                <c:pt idx="1">
                  <c:v>29</c:v>
                </c:pt>
                <c:pt idx="2">
                  <c:v>27</c:v>
                </c:pt>
                <c:pt idx="3">
                  <c:v>14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E-448D-B517-3548298B3F9B}"/>
            </c:ext>
          </c:extLst>
        </c:ser>
        <c:ser>
          <c:idx val="1"/>
          <c:order val="1"/>
          <c:tx>
            <c:strRef>
              <c:f>Taul1!$E$216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Taul1!$C$217:$C$222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Taul1!$E$217:$E$222</c:f>
              <c:numCache>
                <c:formatCode>General</c:formatCode>
                <c:ptCount val="6"/>
                <c:pt idx="0">
                  <c:v>28</c:v>
                </c:pt>
                <c:pt idx="1">
                  <c:v>31</c:v>
                </c:pt>
                <c:pt idx="2">
                  <c:v>29</c:v>
                </c:pt>
                <c:pt idx="3">
                  <c:v>30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E-448D-B517-3548298B3F9B}"/>
            </c:ext>
          </c:extLst>
        </c:ser>
        <c:ser>
          <c:idx val="2"/>
          <c:order val="2"/>
          <c:tx>
            <c:strRef>
              <c:f>Taul1!$F$216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Taul1!$C$217:$C$222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Taul1!$F$217:$F$222</c:f>
              <c:numCache>
                <c:formatCode>General</c:formatCode>
                <c:ptCount val="6"/>
                <c:pt idx="0">
                  <c:v>18</c:v>
                </c:pt>
                <c:pt idx="1">
                  <c:v>29</c:v>
                </c:pt>
                <c:pt idx="2">
                  <c:v>30</c:v>
                </c:pt>
                <c:pt idx="3">
                  <c:v>39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E-448D-B517-3548298B3F9B}"/>
            </c:ext>
          </c:extLst>
        </c:ser>
        <c:ser>
          <c:idx val="3"/>
          <c:order val="3"/>
          <c:tx>
            <c:strRef>
              <c:f>Taul1!$G$216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Taul1!$C$217:$C$222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Taul1!$G$217:$G$222</c:f>
              <c:numCache>
                <c:formatCode>General</c:formatCode>
                <c:ptCount val="6"/>
                <c:pt idx="0">
                  <c:v>13</c:v>
                </c:pt>
                <c:pt idx="1">
                  <c:v>12</c:v>
                </c:pt>
                <c:pt idx="2">
                  <c:v>15</c:v>
                </c:pt>
                <c:pt idx="3">
                  <c:v>18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E-448D-B517-3548298B3F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026416"/>
        <c:axId val="129538544"/>
      </c:barChart>
      <c:catAx>
        <c:axId val="123026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38544"/>
        <c:crosses val="autoZero"/>
        <c:auto val="1"/>
        <c:lblAlgn val="ctr"/>
        <c:lblOffset val="100"/>
        <c:noMultiLvlLbl val="0"/>
      </c:catAx>
      <c:valAx>
        <c:axId val="1295385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302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Jokaiselle opiskelijalle on tehtävä henkilökohtainen osaamisen kehittämissuunnitelma</a:t>
            </a:r>
            <a:r>
              <a:rPr lang="fi-FI" baseline="0" dirty="0"/>
              <a:t> myös työpaikalla tapahtuvasta oppimisesta.</a:t>
            </a:r>
            <a:r>
              <a:rPr lang="fi-FI" dirty="0"/>
              <a:t> Onko tämä työpaikallasi tiedossa?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Taul1!$C$231:$C$236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Taul1!$D$231:$D$236</c:f>
              <c:numCache>
                <c:formatCode>General</c:formatCode>
                <c:ptCount val="6"/>
                <c:pt idx="0">
                  <c:v>44</c:v>
                </c:pt>
                <c:pt idx="1">
                  <c:v>35</c:v>
                </c:pt>
                <c:pt idx="2">
                  <c:v>25</c:v>
                </c:pt>
                <c:pt idx="3">
                  <c:v>14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D-4D17-8ED2-2A8762FDB120}"/>
            </c:ext>
          </c:extLst>
        </c:ser>
        <c:ser>
          <c:idx val="1"/>
          <c:order val="1"/>
          <c:tx>
            <c:strRef>
              <c:f>Taul1!$E$230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Taul1!$C$231:$C$236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Taul1!$E$231:$E$236</c:f>
              <c:numCache>
                <c:formatCode>General</c:formatCode>
                <c:ptCount val="6"/>
                <c:pt idx="0">
                  <c:v>22</c:v>
                </c:pt>
                <c:pt idx="1">
                  <c:v>22</c:v>
                </c:pt>
                <c:pt idx="2">
                  <c:v>31</c:v>
                </c:pt>
                <c:pt idx="3">
                  <c:v>35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D-4D17-8ED2-2A8762FDB120}"/>
            </c:ext>
          </c:extLst>
        </c:ser>
        <c:ser>
          <c:idx val="2"/>
          <c:order val="2"/>
          <c:tx>
            <c:strRef>
              <c:f>Taul1!$F$230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Taul1!$C$231:$C$236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Taul1!$F$231:$F$236</c:f>
              <c:numCache>
                <c:formatCode>General</c:formatCode>
                <c:ptCount val="6"/>
                <c:pt idx="0">
                  <c:v>34</c:v>
                </c:pt>
                <c:pt idx="1">
                  <c:v>43</c:v>
                </c:pt>
                <c:pt idx="2">
                  <c:v>44</c:v>
                </c:pt>
                <c:pt idx="3">
                  <c:v>51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BD-4D17-8ED2-2A8762FDB1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536368"/>
        <c:axId val="129538000"/>
      </c:barChart>
      <c:catAx>
        <c:axId val="12953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38000"/>
        <c:crosses val="autoZero"/>
        <c:auto val="1"/>
        <c:lblAlgn val="ctr"/>
        <c:lblOffset val="100"/>
        <c:noMultiLvlLbl val="0"/>
      </c:catAx>
      <c:valAx>
        <c:axId val="1295380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953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Tehdäänkö työpaikallasi opiskelijoille sopimus työssäoppimisen sisällöstä?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Taul1!$D$243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Taul1!$C$244:$C$249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Taul1!$D$244:$D$249</c:f>
              <c:numCache>
                <c:formatCode>General</c:formatCode>
                <c:ptCount val="6"/>
                <c:pt idx="0">
                  <c:v>36</c:v>
                </c:pt>
                <c:pt idx="1">
                  <c:v>34</c:v>
                </c:pt>
                <c:pt idx="2">
                  <c:v>22</c:v>
                </c:pt>
                <c:pt idx="3">
                  <c:v>25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F-4681-8A57-2FCF10FC639E}"/>
            </c:ext>
          </c:extLst>
        </c:ser>
        <c:ser>
          <c:idx val="1"/>
          <c:order val="1"/>
          <c:tx>
            <c:strRef>
              <c:f>Taul1!$E$243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Taul1!$C$244:$C$249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Taul1!$E$244:$E$249</c:f>
              <c:numCache>
                <c:formatCode>General</c:formatCode>
                <c:ptCount val="6"/>
                <c:pt idx="0">
                  <c:v>17</c:v>
                </c:pt>
                <c:pt idx="1">
                  <c:v>15</c:v>
                </c:pt>
                <c:pt idx="2">
                  <c:v>22</c:v>
                </c:pt>
                <c:pt idx="3">
                  <c:v>25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F-4681-8A57-2FCF10FC639E}"/>
            </c:ext>
          </c:extLst>
        </c:ser>
        <c:ser>
          <c:idx val="2"/>
          <c:order val="2"/>
          <c:tx>
            <c:strRef>
              <c:f>Taul1!$F$243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Taul1!$C$244:$C$249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Taul1!$F$244:$F$249</c:f>
              <c:numCache>
                <c:formatCode>General</c:formatCode>
                <c:ptCount val="6"/>
                <c:pt idx="0">
                  <c:v>47</c:v>
                </c:pt>
                <c:pt idx="1">
                  <c:v>51</c:v>
                </c:pt>
                <c:pt idx="2">
                  <c:v>56</c:v>
                </c:pt>
                <c:pt idx="3">
                  <c:v>51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F-4681-8A57-2FCF10FC63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537456"/>
        <c:axId val="129539088"/>
      </c:barChart>
      <c:catAx>
        <c:axId val="12953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39088"/>
        <c:crosses val="autoZero"/>
        <c:auto val="1"/>
        <c:lblAlgn val="ctr"/>
        <c:lblOffset val="100"/>
        <c:noMultiLvlLbl val="0"/>
      </c:catAx>
      <c:valAx>
        <c:axId val="1295390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953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Minkälainen sopimus työssäoppimisesta tehdään?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Taul1!$D$257</c:f>
              <c:strCache>
                <c:ptCount val="1"/>
                <c:pt idx="0">
                  <c:v>Koulutussopimus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Taul1!$C$258:$C$263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Taul1!$D$258:$D$263</c:f>
              <c:numCache>
                <c:formatCode>General</c:formatCode>
                <c:ptCount val="6"/>
                <c:pt idx="0">
                  <c:v>39</c:v>
                </c:pt>
                <c:pt idx="1">
                  <c:v>49</c:v>
                </c:pt>
                <c:pt idx="2">
                  <c:v>35</c:v>
                </c:pt>
                <c:pt idx="3">
                  <c:v>21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3-4C3F-BDE3-3786090BE0C3}"/>
            </c:ext>
          </c:extLst>
        </c:ser>
        <c:ser>
          <c:idx val="1"/>
          <c:order val="1"/>
          <c:tx>
            <c:strRef>
              <c:f>Taul1!$E$257</c:f>
              <c:strCache>
                <c:ptCount val="1"/>
                <c:pt idx="0">
                  <c:v>Oppisopimus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Taul1!$C$258:$C$263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Taul1!$E$258:$E$263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14</c:v>
                </c:pt>
                <c:pt idx="3">
                  <c:v>14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F3-4C3F-BDE3-3786090BE0C3}"/>
            </c:ext>
          </c:extLst>
        </c:ser>
        <c:ser>
          <c:idx val="2"/>
          <c:order val="2"/>
          <c:tx>
            <c:strRef>
              <c:f>Taul1!$F$257</c:f>
              <c:strCache>
                <c:ptCount val="1"/>
                <c:pt idx="0">
                  <c:v>Koulutus- ja oppisopimuksen yhdistelmä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Taul1!$C$258:$C$263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Taul1!$F$258:$F$263</c:f>
              <c:numCache>
                <c:formatCode>General</c:formatCode>
                <c:ptCount val="6"/>
                <c:pt idx="0">
                  <c:v>16</c:v>
                </c:pt>
                <c:pt idx="1">
                  <c:v>8</c:v>
                </c:pt>
                <c:pt idx="2">
                  <c:v>21</c:v>
                </c:pt>
                <c:pt idx="3">
                  <c:v>21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F3-4C3F-BDE3-3786090BE0C3}"/>
            </c:ext>
          </c:extLst>
        </c:ser>
        <c:ser>
          <c:idx val="3"/>
          <c:order val="3"/>
          <c:tx>
            <c:strRef>
              <c:f>Taul1!$G$257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79288E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Taul1!$C$258:$C$263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Taul1!$G$258:$G$263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30</c:v>
                </c:pt>
                <c:pt idx="3">
                  <c:v>43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F3-4C3F-BDE3-3786090BE0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523856"/>
        <c:axId val="129524400"/>
      </c:barChart>
      <c:catAx>
        <c:axId val="129523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24400"/>
        <c:crosses val="autoZero"/>
        <c:auto val="1"/>
        <c:lblAlgn val="ctr"/>
        <c:lblOffset val="100"/>
        <c:noMultiLvlLbl val="0"/>
      </c:catAx>
      <c:valAx>
        <c:axId val="1295244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95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Miten arvioit työpaikkasi resursseja ottaa vastaan työssäoppijoita?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Taul1!$D$270</c:f>
              <c:strCache>
                <c:ptCount val="1"/>
                <c:pt idx="0">
                  <c:v>Työssäoppijoita voitaisiin ottaa selvästi enemmän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Taul1!$C$271:$C$276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Taul1!$D$271:$D$276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11</c:v>
                </c:pt>
                <c:pt idx="3">
                  <c:v>12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8-4E41-BB18-AC652339949E}"/>
            </c:ext>
          </c:extLst>
        </c:ser>
        <c:ser>
          <c:idx val="1"/>
          <c:order val="1"/>
          <c:tx>
            <c:strRef>
              <c:f>Taul1!$E$270</c:f>
              <c:strCache>
                <c:ptCount val="1"/>
                <c:pt idx="0">
                  <c:v>Työssäoppijoita voitaisiin ottaa jonkin verran enemmän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Taul1!$C$271:$C$276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Taul1!$E$271:$E$276</c:f>
              <c:numCache>
                <c:formatCode>General</c:formatCode>
                <c:ptCount val="6"/>
                <c:pt idx="0">
                  <c:v>27</c:v>
                </c:pt>
                <c:pt idx="1">
                  <c:v>28</c:v>
                </c:pt>
                <c:pt idx="2">
                  <c:v>36</c:v>
                </c:pt>
                <c:pt idx="3">
                  <c:v>30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D8-4E41-BB18-AC652339949E}"/>
            </c:ext>
          </c:extLst>
        </c:ser>
        <c:ser>
          <c:idx val="2"/>
          <c:order val="2"/>
          <c:tx>
            <c:strRef>
              <c:f>Taul1!$F$270</c:f>
              <c:strCache>
                <c:ptCount val="1"/>
                <c:pt idx="0">
                  <c:v>Työssäoppijoiden määrää ei voi lisätä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Taul1!$C$271:$C$276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Taul1!$F$271:$F$276</c:f>
              <c:numCache>
                <c:formatCode>General</c:formatCode>
                <c:ptCount val="6"/>
                <c:pt idx="0">
                  <c:v>39</c:v>
                </c:pt>
                <c:pt idx="1">
                  <c:v>39</c:v>
                </c:pt>
                <c:pt idx="2">
                  <c:v>22</c:v>
                </c:pt>
                <c:pt idx="3">
                  <c:v>21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D8-4E41-BB18-AC652339949E}"/>
            </c:ext>
          </c:extLst>
        </c:ser>
        <c:ser>
          <c:idx val="3"/>
          <c:order val="3"/>
          <c:tx>
            <c:strRef>
              <c:f>Taul1!$G$270</c:f>
              <c:strCache>
                <c:ptCount val="1"/>
                <c:pt idx="0">
                  <c:v>Työssäoppijoiden määrää pitäisi vähentää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Taul1!$C$271:$C$276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Taul1!$G$271:$G$276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3</c:v>
                </c:pt>
                <c:pt idx="3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D8-4E41-BB18-AC652339949E}"/>
            </c:ext>
          </c:extLst>
        </c:ser>
        <c:ser>
          <c:idx val="4"/>
          <c:order val="4"/>
          <c:tx>
            <c:strRef>
              <c:f>Taul1!$H$270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79288E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Taul1!$C$271:$C$276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Taul1!$H$271:$H$276</c:f>
              <c:numCache>
                <c:formatCode>General</c:formatCode>
                <c:ptCount val="6"/>
                <c:pt idx="0">
                  <c:v>20</c:v>
                </c:pt>
                <c:pt idx="1">
                  <c:v>21</c:v>
                </c:pt>
                <c:pt idx="2">
                  <c:v>27</c:v>
                </c:pt>
                <c:pt idx="3">
                  <c:v>35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8-4E41-BB18-AC65233994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527664"/>
        <c:axId val="129534736"/>
      </c:barChart>
      <c:catAx>
        <c:axId val="129527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34736"/>
        <c:crosses val="autoZero"/>
        <c:auto val="1"/>
        <c:lblAlgn val="ctr"/>
        <c:lblOffset val="100"/>
        <c:noMultiLvlLbl val="0"/>
      </c:catAx>
      <c:valAx>
        <c:axId val="1295347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952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Käytetäänkö työssäoppijoita korvaamaan vakituista työvoimaa?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Taul1!$D$284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Taul1!$C$285:$C$290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Taul1!$D$285:$D$290</c:f>
              <c:numCache>
                <c:formatCode>General</c:formatCode>
                <c:ptCount val="6"/>
                <c:pt idx="0">
                  <c:v>49</c:v>
                </c:pt>
                <c:pt idx="1">
                  <c:v>42</c:v>
                </c:pt>
                <c:pt idx="2">
                  <c:v>70</c:v>
                </c:pt>
                <c:pt idx="3">
                  <c:v>63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D-4CC9-9E7B-B60ED2FF6F86}"/>
            </c:ext>
          </c:extLst>
        </c:ser>
        <c:ser>
          <c:idx val="1"/>
          <c:order val="1"/>
          <c:tx>
            <c:strRef>
              <c:f>Taul1!$E$284</c:f>
              <c:strCache>
                <c:ptCount val="1"/>
                <c:pt idx="0">
                  <c:v>Kyllä, joskus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Taul1!$C$285:$C$290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Taul1!$E$285:$E$290</c:f>
              <c:numCache>
                <c:formatCode>General</c:formatCode>
                <c:ptCount val="6"/>
                <c:pt idx="0">
                  <c:v>46</c:v>
                </c:pt>
                <c:pt idx="1">
                  <c:v>44</c:v>
                </c:pt>
                <c:pt idx="2">
                  <c:v>27</c:v>
                </c:pt>
                <c:pt idx="3">
                  <c:v>29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D-4CC9-9E7B-B60ED2FF6F86}"/>
            </c:ext>
          </c:extLst>
        </c:ser>
        <c:ser>
          <c:idx val="2"/>
          <c:order val="2"/>
          <c:tx>
            <c:strRef>
              <c:f>Taul1!$F$284</c:f>
              <c:strCache>
                <c:ptCount val="1"/>
                <c:pt idx="0">
                  <c:v>Kyllä, säännöllisesti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Taul1!$C$285:$C$290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Taul1!$F$285:$F$290</c:f>
              <c:numCache>
                <c:formatCode>General</c:formatCode>
                <c:ptCount val="6"/>
                <c:pt idx="0">
                  <c:v>5</c:v>
                </c:pt>
                <c:pt idx="1">
                  <c:v>14</c:v>
                </c:pt>
                <c:pt idx="2">
                  <c:v>3</c:v>
                </c:pt>
                <c:pt idx="3">
                  <c:v>9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D-4CC9-9E7B-B60ED2FF6F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526576"/>
        <c:axId val="129527120"/>
      </c:barChart>
      <c:catAx>
        <c:axId val="12952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27120"/>
        <c:crosses val="autoZero"/>
        <c:auto val="1"/>
        <c:lblAlgn val="ctr"/>
        <c:lblOffset val="100"/>
        <c:noMultiLvlLbl val="0"/>
      </c:catAx>
      <c:valAx>
        <c:axId val="1295271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952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Käytetäänkö harjoittelijoita korvaamaan vakituista työvoimaa? (%)</a:t>
            </a:r>
          </a:p>
          <a:p>
            <a:pPr>
              <a:defRPr/>
            </a:pPr>
            <a:r>
              <a:rPr lang="fi-FI" sz="1200" dirty="0"/>
              <a:t>(vuoden</a:t>
            </a:r>
            <a:r>
              <a:rPr lang="fi-FI" sz="1200" baseline="0" dirty="0"/>
              <a:t> 2018 kyselyssä ei ollut vastausvaihtoehtoa ’ei osaa sanoa’</a:t>
            </a:r>
            <a:r>
              <a:rPr lang="fi-FI" sz="12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vuosivertailut!$D$41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vuosivertailut!$C$42:$C$44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vuosivertailut!$D$42:$D$44</c:f>
              <c:numCache>
                <c:formatCode>General</c:formatCode>
                <c:ptCount val="3"/>
                <c:pt idx="0">
                  <c:v>63</c:v>
                </c:pt>
                <c:pt idx="1">
                  <c:v>62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F-429C-9C4D-63C2E1E3B5AB}"/>
            </c:ext>
          </c:extLst>
        </c:ser>
        <c:ser>
          <c:idx val="1"/>
          <c:order val="1"/>
          <c:tx>
            <c:strRef>
              <c:f>vuosivertailut!$E$41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vuosivertailut!$C$42:$C$44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vuosivertailut!$E$42:$E$44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F-429C-9C4D-63C2E1E3B5AB}"/>
            </c:ext>
          </c:extLst>
        </c:ser>
        <c:ser>
          <c:idx val="2"/>
          <c:order val="2"/>
          <c:tx>
            <c:strRef>
              <c:f>vuosivertailut!$F$41</c:f>
              <c:strCache>
                <c:ptCount val="1"/>
                <c:pt idx="0">
                  <c:v>Säännöllisesti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vuosivertailut!$C$42:$C$44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vuosivertailut!$F$42:$F$44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5F-429C-9C4D-63C2E1E3B5AB}"/>
            </c:ext>
          </c:extLst>
        </c:ser>
        <c:ser>
          <c:idx val="3"/>
          <c:order val="3"/>
          <c:tx>
            <c:strRef>
              <c:f>vuosivertailut!$G$41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vuosivertailut!$C$42:$C$44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vuosivertailut!$G$42:$G$44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F-429C-9C4D-63C2E1E3B5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524944"/>
        <c:axId val="129532016"/>
      </c:barChart>
      <c:catAx>
        <c:axId val="12952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32016"/>
        <c:crosses val="autoZero"/>
        <c:auto val="1"/>
        <c:lblAlgn val="ctr"/>
        <c:lblOffset val="100"/>
        <c:noMultiLvlLbl val="0"/>
      </c:catAx>
      <c:valAx>
        <c:axId val="1295320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952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Tyypillisimmät työssäoppimiseen ja ohjaukseen liittyvät ongelmat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Taul1!$L$296:$L$302</c:f>
              <c:strCache>
                <c:ptCount val="7"/>
                <c:pt idx="0">
                  <c:v>Työssäoppijoiden määrä on liian suuri</c:v>
                </c:pt>
                <c:pt idx="1">
                  <c:v>Työssäoppijat tai harjoittelijat aiheuttavat vaaratilanteita työssä</c:v>
                </c:pt>
                <c:pt idx="2">
                  <c:v>Jokin muu, mikä</c:v>
                </c:pt>
                <c:pt idx="3">
                  <c:v>Työssäoppijat eivät noudata työpaikan pelisääntöjä (työaika, tekeminen, yleinen käytös)</c:v>
                </c:pt>
                <c:pt idx="4">
                  <c:v>Työssäoppijat tai harjoittelijat lasketaan henkilöstövahvuuteen työvuorosuunnittelussa</c:v>
                </c:pt>
                <c:pt idx="5">
                  <c:v>Työssäoppimiseen tai harjoitteluun ei ole liittynyt erityisiä ongelmia</c:v>
                </c:pt>
                <c:pt idx="6">
                  <c:v>Vastuu työssäoppijan ja harjoittelijan ohjaamisesta on epäselvä</c:v>
                </c:pt>
              </c:strCache>
            </c:strRef>
          </c:cat>
          <c:val>
            <c:numRef>
              <c:f>Taul1!$M$296:$M$302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11</c:v>
                </c:pt>
                <c:pt idx="3">
                  <c:v>13</c:v>
                </c:pt>
                <c:pt idx="4">
                  <c:v>20</c:v>
                </c:pt>
                <c:pt idx="5">
                  <c:v>33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E-4060-BA18-EA9CA55A17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526032"/>
        <c:axId val="129525488"/>
      </c:barChart>
      <c:catAx>
        <c:axId val="12952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525488"/>
        <c:crosses val="autoZero"/>
        <c:auto val="1"/>
        <c:lblAlgn val="ctr"/>
        <c:lblOffset val="100"/>
        <c:noMultiLvlLbl val="0"/>
      </c:catAx>
      <c:valAx>
        <c:axId val="129525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52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fi-FI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noProof="0" dirty="0"/>
              <a:t>Onko ammatillisen koulutuksen reformi vaikuttanut</a:t>
            </a:r>
          </a:p>
          <a:p>
            <a:pPr>
              <a:defRPr lang="fi-FI" noProof="0"/>
            </a:pPr>
            <a:r>
              <a:rPr lang="fi-FI" noProof="0" dirty="0" err="1"/>
              <a:t>työssäoppijoiden</a:t>
            </a:r>
            <a:r>
              <a:rPr lang="fi-FI" noProof="0" dirty="0"/>
              <a:t> määrään?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Taul1!$D$23</c:f>
              <c:strCache>
                <c:ptCount val="1"/>
                <c:pt idx="0">
                  <c:v>Kyllä, työssäoppijoita on nyt enemmän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Taul1!$C$24:$C$29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Taul1!$D$24:$D$29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7</c:v>
                </c:pt>
                <c:pt idx="3">
                  <c:v>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F-4B2C-95CA-128825782BF8}"/>
            </c:ext>
          </c:extLst>
        </c:ser>
        <c:ser>
          <c:idx val="1"/>
          <c:order val="1"/>
          <c:tx>
            <c:strRef>
              <c:f>Taul1!$E$23</c:f>
              <c:strCache>
                <c:ptCount val="1"/>
                <c:pt idx="0">
                  <c:v>Kyllä, työssäoppijoita on nyt vähemmän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Taul1!$C$24:$C$29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Taul1!$E$24:$E$29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1F-4B2C-95CA-128825782BF8}"/>
            </c:ext>
          </c:extLst>
        </c:ser>
        <c:ser>
          <c:idx val="2"/>
          <c:order val="2"/>
          <c:tx>
            <c:strRef>
              <c:f>Taul1!$F$23</c:f>
              <c:strCache>
                <c:ptCount val="1"/>
                <c:pt idx="0">
                  <c:v>Ei ole vaikuttanut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Taul1!$C$24:$C$29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Taul1!$F$24:$F$29</c:f>
              <c:numCache>
                <c:formatCode>General</c:formatCode>
                <c:ptCount val="6"/>
                <c:pt idx="0">
                  <c:v>54</c:v>
                </c:pt>
                <c:pt idx="1">
                  <c:v>59</c:v>
                </c:pt>
                <c:pt idx="2">
                  <c:v>70</c:v>
                </c:pt>
                <c:pt idx="3">
                  <c:v>72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1F-4B2C-95CA-128825782BF8}"/>
            </c:ext>
          </c:extLst>
        </c:ser>
        <c:ser>
          <c:idx val="3"/>
          <c:order val="3"/>
          <c:tx>
            <c:strRef>
              <c:f>Taul1!$G$23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Taul1!$C$24:$C$29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Taul1!$G$24:$G$29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20</c:v>
                </c:pt>
                <c:pt idx="3">
                  <c:v>21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1F-4B2C-95CA-128825782B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75680"/>
        <c:axId val="122768064"/>
      </c:barChart>
      <c:catAx>
        <c:axId val="12277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8064"/>
        <c:crosses val="autoZero"/>
        <c:auto val="1"/>
        <c:lblAlgn val="ctr"/>
        <c:lblOffset val="100"/>
        <c:noMultiLvlLbl val="0"/>
      </c:catAx>
      <c:valAx>
        <c:axId val="1227680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Minkä ikäisiä </a:t>
            </a:r>
            <a:r>
              <a:rPr lang="fi-FI" dirty="0" err="1"/>
              <a:t>työssäoppijat</a:t>
            </a:r>
            <a:r>
              <a:rPr lang="fi-FI" dirty="0"/>
              <a:t> ovat?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Taul1!$D$37</c:f>
              <c:strCache>
                <c:ptCount val="1"/>
                <c:pt idx="0">
                  <c:v>Pääasiassa nuoria (alle 18 vuotiaita)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Taul1!$C$38:$C$43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Taul1!$D$38:$D$43</c:f>
              <c:numCache>
                <c:formatCode>General</c:formatCode>
                <c:ptCount val="6"/>
                <c:pt idx="0">
                  <c:v>14</c:v>
                </c:pt>
                <c:pt idx="1">
                  <c:v>20</c:v>
                </c:pt>
                <c:pt idx="2">
                  <c:v>26</c:v>
                </c:pt>
                <c:pt idx="3">
                  <c:v>14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6-4C24-B553-05C7953DD7EF}"/>
            </c:ext>
          </c:extLst>
        </c:ser>
        <c:ser>
          <c:idx val="1"/>
          <c:order val="1"/>
          <c:tx>
            <c:strRef>
              <c:f>Taul1!$E$37</c:f>
              <c:strCache>
                <c:ptCount val="1"/>
                <c:pt idx="0">
                  <c:v>Pääasiassa aikuisia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Taul1!$C$38:$C$43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Taul1!$E$38:$E$43</c:f>
              <c:numCache>
                <c:formatCode>General</c:formatCode>
                <c:ptCount val="6"/>
                <c:pt idx="0">
                  <c:v>31</c:v>
                </c:pt>
                <c:pt idx="1">
                  <c:v>30</c:v>
                </c:pt>
                <c:pt idx="2">
                  <c:v>21</c:v>
                </c:pt>
                <c:pt idx="3">
                  <c:v>27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6-4C24-B553-05C7953DD7EF}"/>
            </c:ext>
          </c:extLst>
        </c:ser>
        <c:ser>
          <c:idx val="2"/>
          <c:order val="2"/>
          <c:tx>
            <c:strRef>
              <c:f>Taul1!$F$37</c:f>
              <c:strCache>
                <c:ptCount val="1"/>
                <c:pt idx="0">
                  <c:v>Sekä nuoria että aikuisia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Taul1!$C$38:$C$43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Taul1!$F$38:$F$43</c:f>
              <c:numCache>
                <c:formatCode>General</c:formatCode>
                <c:ptCount val="6"/>
                <c:pt idx="0">
                  <c:v>32</c:v>
                </c:pt>
                <c:pt idx="1">
                  <c:v>37</c:v>
                </c:pt>
                <c:pt idx="2">
                  <c:v>24</c:v>
                </c:pt>
                <c:pt idx="3">
                  <c:v>21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86-4C24-B553-05C7953DD7EF}"/>
            </c:ext>
          </c:extLst>
        </c:ser>
        <c:ser>
          <c:idx val="3"/>
          <c:order val="3"/>
          <c:tx>
            <c:strRef>
              <c:f>Taul1!$G$37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Taul1!$C$38:$C$43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Taul1!$G$38:$G$43</c:f>
              <c:numCache>
                <c:formatCode>General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29</c:v>
                </c:pt>
                <c:pt idx="3">
                  <c:v>38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86-4C24-B553-05C7953DD7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63712"/>
        <c:axId val="122763168"/>
      </c:barChart>
      <c:catAx>
        <c:axId val="12276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3168"/>
        <c:crosses val="autoZero"/>
        <c:auto val="1"/>
        <c:lblAlgn val="ctr"/>
        <c:lblOffset val="100"/>
        <c:noMultiLvlLbl val="0"/>
      </c:catAx>
      <c:valAx>
        <c:axId val="1227631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työpaikallasi nimetty työpaikkaohjaaja/työpaikkaohjaajia?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Taul1!$D$52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Taul1!$C$53:$C$58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Taul1!$D$53:$D$58</c:f>
              <c:numCache>
                <c:formatCode>General</c:formatCode>
                <c:ptCount val="6"/>
                <c:pt idx="0">
                  <c:v>57</c:v>
                </c:pt>
                <c:pt idx="1">
                  <c:v>54</c:v>
                </c:pt>
                <c:pt idx="2">
                  <c:v>39</c:v>
                </c:pt>
                <c:pt idx="3">
                  <c:v>44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5-40A9-A40C-407ED7EFDF91}"/>
            </c:ext>
          </c:extLst>
        </c:ser>
        <c:ser>
          <c:idx val="1"/>
          <c:order val="1"/>
          <c:tx>
            <c:strRef>
              <c:f>Taul1!$E$52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Taul1!$C$53:$C$58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Taul1!$E$53:$E$58</c:f>
              <c:numCache>
                <c:formatCode>General</c:formatCode>
                <c:ptCount val="6"/>
                <c:pt idx="0">
                  <c:v>33</c:v>
                </c:pt>
                <c:pt idx="1">
                  <c:v>33</c:v>
                </c:pt>
                <c:pt idx="2">
                  <c:v>50</c:v>
                </c:pt>
                <c:pt idx="3">
                  <c:v>46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5-40A9-A40C-407ED7EFDF91}"/>
            </c:ext>
          </c:extLst>
        </c:ser>
        <c:ser>
          <c:idx val="2"/>
          <c:order val="2"/>
          <c:tx>
            <c:strRef>
              <c:f>Taul1!$F$52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Taul1!$C$53:$C$58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Taul1!$F$53:$F$58</c:f>
              <c:numCache>
                <c:formatCode>General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C5-40A9-A40C-407ED7EFDF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66976"/>
        <c:axId val="122769152"/>
      </c:barChart>
      <c:catAx>
        <c:axId val="122766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9152"/>
        <c:crosses val="autoZero"/>
        <c:auto val="1"/>
        <c:lblAlgn val="ctr"/>
        <c:lblOffset val="100"/>
        <c:noMultiLvlLbl val="0"/>
      </c:catAx>
      <c:valAx>
        <c:axId val="1227691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työnohjauksesta tehty erillinen suunnitelma?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Taul1!$D$65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Taul1!$C$66:$C$71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Taul1!$D$66:$D$71</c:f>
              <c:numCache>
                <c:formatCode>General</c:formatCode>
                <c:ptCount val="6"/>
                <c:pt idx="0">
                  <c:v>35</c:v>
                </c:pt>
                <c:pt idx="1">
                  <c:v>23</c:v>
                </c:pt>
                <c:pt idx="2">
                  <c:v>28</c:v>
                </c:pt>
                <c:pt idx="3">
                  <c:v>28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4-46A9-8BF0-07E7F96327B7}"/>
            </c:ext>
          </c:extLst>
        </c:ser>
        <c:ser>
          <c:idx val="1"/>
          <c:order val="1"/>
          <c:tx>
            <c:strRef>
              <c:f>Taul1!$E$65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Taul1!$C$66:$C$71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Taul1!$E$66:$E$71</c:f>
              <c:numCache>
                <c:formatCode>General</c:formatCode>
                <c:ptCount val="6"/>
                <c:pt idx="0">
                  <c:v>44</c:v>
                </c:pt>
                <c:pt idx="1">
                  <c:v>46</c:v>
                </c:pt>
                <c:pt idx="2">
                  <c:v>51</c:v>
                </c:pt>
                <c:pt idx="3">
                  <c:v>49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4-46A9-8BF0-07E7F96327B7}"/>
            </c:ext>
          </c:extLst>
        </c:ser>
        <c:ser>
          <c:idx val="2"/>
          <c:order val="2"/>
          <c:tx>
            <c:strRef>
              <c:f>Taul1!$F$65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Taul1!$C$66:$C$71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Taul1!$F$66:$F$71</c:f>
              <c:numCache>
                <c:formatCode>General</c:formatCode>
                <c:ptCount val="6"/>
                <c:pt idx="0">
                  <c:v>21</c:v>
                </c:pt>
                <c:pt idx="1">
                  <c:v>31</c:v>
                </c:pt>
                <c:pt idx="2">
                  <c:v>20</c:v>
                </c:pt>
                <c:pt idx="3">
                  <c:v>23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4-46A9-8BF0-07E7F96327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72416"/>
        <c:axId val="122776224"/>
      </c:barChart>
      <c:catAx>
        <c:axId val="122772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76224"/>
        <c:crosses val="autoZero"/>
        <c:auto val="1"/>
        <c:lblAlgn val="ctr"/>
        <c:lblOffset val="100"/>
        <c:noMultiLvlLbl val="0"/>
      </c:catAx>
      <c:valAx>
        <c:axId val="1227762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työnohjauksesta tehty erillinen suunnitelma?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vuosivertailut!$D$13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vuosivertailut!$C$14:$C$16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vuosivertailut!$D$14:$D$16</c:f>
              <c:numCache>
                <c:formatCode>General</c:formatCode>
                <c:ptCount val="3"/>
                <c:pt idx="0">
                  <c:v>34</c:v>
                </c:pt>
                <c:pt idx="1">
                  <c:v>31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4-4F8F-9E4E-9E551443C349}"/>
            </c:ext>
          </c:extLst>
        </c:ser>
        <c:ser>
          <c:idx val="1"/>
          <c:order val="1"/>
          <c:tx>
            <c:strRef>
              <c:f>vuosivertailut!$E$13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vuosivertailut!$C$14:$C$16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vuosivertailut!$E$14:$E$16</c:f>
              <c:numCache>
                <c:formatCode>General</c:formatCode>
                <c:ptCount val="3"/>
                <c:pt idx="0">
                  <c:v>41</c:v>
                </c:pt>
                <c:pt idx="1">
                  <c:v>43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4-4F8F-9E4E-9E551443C349}"/>
            </c:ext>
          </c:extLst>
        </c:ser>
        <c:ser>
          <c:idx val="2"/>
          <c:order val="2"/>
          <c:tx>
            <c:strRef>
              <c:f>vuosivertailut!$F$13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vuosivertailut!$C$14:$C$16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vuosivertailut!$F$14:$F$16</c:f>
              <c:numCache>
                <c:formatCode>General</c:formatCode>
                <c:ptCount val="3"/>
                <c:pt idx="0">
                  <c:v>25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94-4F8F-9E4E-9E551443C3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74592"/>
        <c:axId val="122772960"/>
      </c:barChart>
      <c:catAx>
        <c:axId val="12277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72960"/>
        <c:crosses val="autoZero"/>
        <c:auto val="1"/>
        <c:lblAlgn val="ctr"/>
        <c:lblOffset val="100"/>
        <c:noMultiLvlLbl val="0"/>
      </c:catAx>
      <c:valAx>
        <c:axId val="122772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7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Saavatko työnohjaajat riittävästi koulutusta ja opastusta?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Taul1!$D$79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Taul1!$C$80:$C$85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Taul1!$D$80:$D$85</c:f>
              <c:numCache>
                <c:formatCode>General</c:formatCode>
                <c:ptCount val="6"/>
                <c:pt idx="0">
                  <c:v>16</c:v>
                </c:pt>
                <c:pt idx="1">
                  <c:v>11</c:v>
                </c:pt>
                <c:pt idx="2">
                  <c:v>6</c:v>
                </c:pt>
                <c:pt idx="3">
                  <c:v>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7-44EC-A2A5-614AB3CFEB35}"/>
            </c:ext>
          </c:extLst>
        </c:ser>
        <c:ser>
          <c:idx val="1"/>
          <c:order val="1"/>
          <c:tx>
            <c:strRef>
              <c:f>Taul1!$E$79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Taul1!$C$80:$C$85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Taul1!$E$80:$E$85</c:f>
              <c:numCache>
                <c:formatCode>General</c:formatCode>
                <c:ptCount val="6"/>
                <c:pt idx="0">
                  <c:v>24</c:v>
                </c:pt>
                <c:pt idx="1">
                  <c:v>17</c:v>
                </c:pt>
                <c:pt idx="2">
                  <c:v>20</c:v>
                </c:pt>
                <c:pt idx="3">
                  <c:v>26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7-44EC-A2A5-614AB3CFEB35}"/>
            </c:ext>
          </c:extLst>
        </c:ser>
        <c:ser>
          <c:idx val="2"/>
          <c:order val="2"/>
          <c:tx>
            <c:strRef>
              <c:f>Taul1!$F$79</c:f>
              <c:strCache>
                <c:ptCount val="1"/>
                <c:pt idx="0">
                  <c:v>Niukasti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Taul1!$C$80:$C$85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Taul1!$F$80:$F$85</c:f>
              <c:numCache>
                <c:formatCode>General</c:formatCode>
                <c:ptCount val="6"/>
                <c:pt idx="0">
                  <c:v>23</c:v>
                </c:pt>
                <c:pt idx="1">
                  <c:v>26</c:v>
                </c:pt>
                <c:pt idx="2">
                  <c:v>23</c:v>
                </c:pt>
                <c:pt idx="3">
                  <c:v>23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7-44EC-A2A5-614AB3CFEB35}"/>
            </c:ext>
          </c:extLst>
        </c:ser>
        <c:ser>
          <c:idx val="3"/>
          <c:order val="3"/>
          <c:tx>
            <c:strRef>
              <c:f>Taul1!$G$79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Taul1!$C$80:$C$85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Taul1!$G$80:$G$85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97-44EC-A2A5-614AB3CFEB35}"/>
            </c:ext>
          </c:extLst>
        </c:ser>
        <c:ser>
          <c:idx val="4"/>
          <c:order val="4"/>
          <c:tx>
            <c:strRef>
              <c:f>Taul1!$H$79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9288E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Taul1!$C$80:$C$85</c:f>
              <c:strCache>
                <c:ptCount val="6"/>
                <c:pt idx="0">
                  <c:v>Julkinen ala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Taul1!$H$80:$H$85</c:f>
              <c:numCache>
                <c:formatCode>General</c:formatCode>
                <c:ptCount val="6"/>
                <c:pt idx="0">
                  <c:v>26</c:v>
                </c:pt>
                <c:pt idx="1">
                  <c:v>29</c:v>
                </c:pt>
                <c:pt idx="2">
                  <c:v>30</c:v>
                </c:pt>
                <c:pt idx="3">
                  <c:v>26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97-44EC-A2A5-614AB3CFEB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60992"/>
        <c:axId val="122765344"/>
      </c:barChart>
      <c:catAx>
        <c:axId val="122760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5344"/>
        <c:crosses val="autoZero"/>
        <c:auto val="1"/>
        <c:lblAlgn val="ctr"/>
        <c:lblOffset val="100"/>
        <c:noMultiLvlLbl val="0"/>
      </c:catAx>
      <c:valAx>
        <c:axId val="1227653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6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Saavatko työnohjaajat riittävästi koulutusta ja opastusta?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vuosivertailut!$D$20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vuosivertailut!$C$21:$C$23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vuosivertailut!$D$21:$D$23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C-4A20-B9EA-AFC95EAA3648}"/>
            </c:ext>
          </c:extLst>
        </c:ser>
        <c:ser>
          <c:idx val="1"/>
          <c:order val="1"/>
          <c:tx>
            <c:strRef>
              <c:f>vuosivertailut!$E$20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vuosivertailut!$C$21:$C$23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vuosivertailut!$E$21:$E$23</c:f>
              <c:numCache>
                <c:formatCode>General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C-4A20-B9EA-AFC95EAA3648}"/>
            </c:ext>
          </c:extLst>
        </c:ser>
        <c:ser>
          <c:idx val="2"/>
          <c:order val="2"/>
          <c:tx>
            <c:strRef>
              <c:f>vuosivertailut!$F$20</c:f>
              <c:strCache>
                <c:ptCount val="1"/>
                <c:pt idx="0">
                  <c:v>Niukasti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vuosivertailut!$C$21:$C$23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vuosivertailut!$F$21:$F$23</c:f>
              <c:numCache>
                <c:formatCode>General</c:formatCode>
                <c:ptCount val="3"/>
                <c:pt idx="0">
                  <c:v>27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0C-4A20-B9EA-AFC95EAA3648}"/>
            </c:ext>
          </c:extLst>
        </c:ser>
        <c:ser>
          <c:idx val="3"/>
          <c:order val="3"/>
          <c:tx>
            <c:strRef>
              <c:f>vuosivertailut!$G$20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vuosivertailut!$C$21:$C$23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vuosivertailut!$G$21:$G$23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0C-4A20-B9EA-AFC95EAA3648}"/>
            </c:ext>
          </c:extLst>
        </c:ser>
        <c:ser>
          <c:idx val="4"/>
          <c:order val="4"/>
          <c:tx>
            <c:strRef>
              <c:f>vuosivertailut!$H$20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79288E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vuosivertailut!$C$21:$C$23</c:f>
              <c:numCache>
                <c:formatCode>General</c:formatCode>
                <c:ptCount val="3"/>
                <c:pt idx="0">
                  <c:v>2012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vuosivertailut!$H$21:$H$23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0C-4A20-B9EA-AFC95EAA36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773504"/>
        <c:axId val="122761536"/>
      </c:barChart>
      <c:catAx>
        <c:axId val="122773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761536"/>
        <c:crosses val="autoZero"/>
        <c:auto val="1"/>
        <c:lblAlgn val="ctr"/>
        <c:lblOffset val="100"/>
        <c:noMultiLvlLbl val="0"/>
      </c:catAx>
      <c:valAx>
        <c:axId val="1227615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7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462F-C259-D646-A144-CC292F11CDDD}" type="datetimeFigureOut">
              <a:t>18.1.2019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65D5-A6BD-1742-A3F7-FD73FA407A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B9BA-03A4-2640-B45D-B5280DA59C80}" type="datetimeFigureOut">
              <a:t>18.1.2019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5AA5-429D-7648-8B34-2BDDC672BC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8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puna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75E7-4244-5C49-BF07-25034D0B58A8}" type="datetime1">
              <a:t>18.1.2019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22261"/>
            <a:ext cx="7772400" cy="1135063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57324"/>
            <a:ext cx="7772400" cy="125015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9DE-12BD-C440-B709-66609ACFD006}" type="datetime1">
              <a:t>18.1.2019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 descr="sloga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25" y="296333"/>
            <a:ext cx="1578254" cy="108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317"/>
            <a:ext cx="4038600" cy="3143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317"/>
            <a:ext cx="4038600" cy="3143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EAFE-F4BF-634D-86C2-17ACE85DBC44}" type="datetime1">
              <a:t>18.1.2019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530"/>
            <a:ext cx="4040188" cy="3199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5530"/>
            <a:ext cx="4041775" cy="3199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C-A662-EE4B-B827-DE8D3881608A}" type="datetime1">
              <a:t>18.1.2019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3EDA-7527-0946-B05B-CE50412CF295}" type="datetime1">
              <a:t>18.1.2019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t>18.1.2019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988F-3D42-5D4F-B59B-AF5A3A1D5FC6}" type="datetime1">
              <a:t>18.1.2019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3E23-1F36-B44A-87DB-2E291D0E4436}" type="datetime1">
              <a:t>18.1.2019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36C3-15DF-654F-B507-2B34C81D6AB5}" type="datetime1">
              <a:t>18.1.2019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81A0-3A00-1240-A3A6-490B97996AEA}" type="datetime1">
              <a:t>18.1.2019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violett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5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turkoo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71521"/>
            <a:ext cx="8136467" cy="936097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116915"/>
            <a:ext cx="8128000" cy="1267885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Etunimi Sukunimi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etunimi.sukunimi@sak.fi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3B3E831C-503C-1E45-98DC-75445833F849}" type="datetime1">
              <a:t>18.1.2019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5296959"/>
            <a:ext cx="8635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3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1" r:id="rId5"/>
    <p:sldLayoutId id="2147483660" r:id="rId6"/>
    <p:sldLayoutId id="2147483662" r:id="rId7"/>
    <p:sldLayoutId id="2147483663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092200" indent="-288925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549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065338" indent="-287338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538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Työssäoppiminen</a:t>
            </a:r>
            <a:r>
              <a:rPr lang="en-US" sz="3200" dirty="0"/>
              <a:t> </a:t>
            </a:r>
            <a:r>
              <a:rPr lang="en-US" sz="3200" dirty="0" err="1"/>
              <a:t>SAK:laisilla</a:t>
            </a:r>
            <a:r>
              <a:rPr lang="en-US" sz="3200" dirty="0"/>
              <a:t> </a:t>
            </a:r>
            <a:r>
              <a:rPr lang="en-US" sz="3200" dirty="0" err="1"/>
              <a:t>työpaikoilla</a:t>
            </a:r>
            <a:br>
              <a:rPr lang="en-US" sz="3200" dirty="0"/>
            </a:br>
            <a:r>
              <a:rPr lang="en-US" sz="2400" dirty="0"/>
              <a:t>N = 876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SAK:n</a:t>
            </a:r>
            <a:r>
              <a:rPr lang="en-US" dirty="0"/>
              <a:t> </a:t>
            </a:r>
            <a:r>
              <a:rPr lang="en-US" dirty="0" err="1"/>
              <a:t>luottamushenkilöpaneeli</a:t>
            </a:r>
            <a:r>
              <a:rPr lang="en-US" dirty="0"/>
              <a:t>, </a:t>
            </a:r>
            <a:r>
              <a:rPr lang="en-US" dirty="0" err="1"/>
              <a:t>joulukuu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819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521321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23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704922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89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684457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080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384785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55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195905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9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55752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85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931631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65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882924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7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06218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03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599423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16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671841"/>
              </p:ext>
            </p:extLst>
          </p:nvPr>
        </p:nvGraphicFramePr>
        <p:xfrm>
          <a:off x="1656191" y="697500"/>
          <a:ext cx="5831619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4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768318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61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21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404033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16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22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47418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57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23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530513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43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24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38118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79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25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96324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585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26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37107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528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27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69786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9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28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204554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87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29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40757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89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F55E-A4BC-F74F-AB7D-8C3DAB6A73C7}" type="datetime1">
              <a:t>18.1.2019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uk-UA"/>
              <a:t>3</a:t>
            </a:fld>
            <a:endParaRPr lang="uk-UA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750150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9259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30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649235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26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306476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11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56159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40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823098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54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441681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23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904153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77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3C-6755-A64D-A531-77C8330B1165}" type="datetime1">
              <a:rPr lang="fi-FI" smtClean="0"/>
              <a:t>18.1.2019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758736"/>
              </p:ext>
            </p:extLst>
          </p:nvPr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06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K">
      <a:dk1>
        <a:srgbClr val="EE4035"/>
      </a:dk1>
      <a:lt1>
        <a:sysClr val="window" lastClr="FFFFFF"/>
      </a:lt1>
      <a:dk2>
        <a:srgbClr val="000000"/>
      </a:dk2>
      <a:lt2>
        <a:srgbClr val="CACACD"/>
      </a:lt2>
      <a:accent1>
        <a:srgbClr val="95969A"/>
      </a:accent1>
      <a:accent2>
        <a:srgbClr val="FFDF00"/>
      </a:accent2>
      <a:accent3>
        <a:srgbClr val="1ABECA"/>
      </a:accent3>
      <a:accent4>
        <a:srgbClr val="0071BA"/>
      </a:accent4>
      <a:accent5>
        <a:srgbClr val="79288E"/>
      </a:accent5>
      <a:accent6>
        <a:srgbClr val="EB0089"/>
      </a:accent6>
      <a:hlink>
        <a:srgbClr val="EE4035"/>
      </a:hlink>
      <a:folHlink>
        <a:srgbClr val="EE403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310</Words>
  <Application>Microsoft Office PowerPoint</Application>
  <PresentationFormat>Näytössä katseltava esitys (16:10)</PresentationFormat>
  <Paragraphs>91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Office Theme</vt:lpstr>
      <vt:lpstr>Työssäoppiminen SAK:laisilla työpaikoilla N = 876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Jormanainen</dc:creator>
  <cp:lastModifiedBy>Kaunisto Tiina-Emilia</cp:lastModifiedBy>
  <cp:revision>72</cp:revision>
  <cp:lastPrinted>2019-01-07T07:38:32Z</cp:lastPrinted>
  <dcterms:created xsi:type="dcterms:W3CDTF">2017-02-09T12:42:33Z</dcterms:created>
  <dcterms:modified xsi:type="dcterms:W3CDTF">2019-01-18T13:16:32Z</dcterms:modified>
</cp:coreProperties>
</file>