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78" r:id="rId3"/>
    <p:sldId id="279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</p:sldIdLst>
  <p:sldSz cx="9144000" cy="6858000" type="screen4x3"/>
  <p:notesSz cx="6810375" cy="994251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Vaalea tyyli 2 - Korostu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Vaalea tyyli 3 - Korostu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7" autoAdjust="0"/>
    <p:restoredTop sz="94660"/>
  </p:normalViewPr>
  <p:slideViewPr>
    <p:cSldViewPr snapToGrid="0" snapToObjects="1" showGuides="1">
      <p:cViewPr varScale="1">
        <p:scale>
          <a:sx n="66" d="100"/>
          <a:sy n="66" d="100"/>
        </p:scale>
        <p:origin x="132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Vastaajat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Taul1!$B$138:$B$154</c:f>
              <c:strCache>
                <c:ptCount val="17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5">
                  <c:v>Luottamusmies</c:v>
                </c:pt>
                <c:pt idx="6">
                  <c:v>Työsuojeluvaltuutettu</c:v>
                </c:pt>
                <c:pt idx="7">
                  <c:v>Molemmat tehtävät</c:v>
                </c:pt>
                <c:pt idx="9">
                  <c:v>Henkilöstön määrä</c:v>
                </c:pt>
                <c:pt idx="10">
                  <c:v>1-9</c:v>
                </c:pt>
                <c:pt idx="11">
                  <c:v>10-19</c:v>
                </c:pt>
                <c:pt idx="12">
                  <c:v>20-29</c:v>
                </c:pt>
                <c:pt idx="13">
                  <c:v>30-49</c:v>
                </c:pt>
                <c:pt idx="14">
                  <c:v>50-99</c:v>
                </c:pt>
                <c:pt idx="15">
                  <c:v>100-250</c:v>
                </c:pt>
                <c:pt idx="16">
                  <c:v>yli 250</c:v>
                </c:pt>
              </c:strCache>
            </c:strRef>
          </c:cat>
          <c:val>
            <c:numRef>
              <c:f>Taul1!$C$138:$C$154</c:f>
              <c:numCache>
                <c:formatCode>General</c:formatCode>
                <c:ptCount val="17"/>
                <c:pt idx="0">
                  <c:v>46</c:v>
                </c:pt>
                <c:pt idx="1">
                  <c:v>24</c:v>
                </c:pt>
                <c:pt idx="2">
                  <c:v>22</c:v>
                </c:pt>
                <c:pt idx="3">
                  <c:v>8</c:v>
                </c:pt>
                <c:pt idx="5">
                  <c:v>54</c:v>
                </c:pt>
                <c:pt idx="6">
                  <c:v>28</c:v>
                </c:pt>
                <c:pt idx="7">
                  <c:v>18</c:v>
                </c:pt>
                <c:pt idx="10">
                  <c:v>5</c:v>
                </c:pt>
                <c:pt idx="11">
                  <c:v>11</c:v>
                </c:pt>
                <c:pt idx="12">
                  <c:v>10</c:v>
                </c:pt>
                <c:pt idx="13">
                  <c:v>13</c:v>
                </c:pt>
                <c:pt idx="14">
                  <c:v>15</c:v>
                </c:pt>
                <c:pt idx="15">
                  <c:v>16</c:v>
                </c:pt>
                <c:pt idx="16">
                  <c:v>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5363760"/>
        <c:axId val="75364848"/>
      </c:barChart>
      <c:catAx>
        <c:axId val="75363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364848"/>
        <c:crosses val="autoZero"/>
        <c:auto val="1"/>
        <c:lblAlgn val="ctr"/>
        <c:lblOffset val="100"/>
        <c:noMultiLvlLbl val="0"/>
      </c:catAx>
      <c:valAx>
        <c:axId val="7536484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36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Saavatko työnohjaajat riittävästi koulutusta ja opastusta?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Taul1!$E$63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Taul1!$D$64:$D$68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Taul1!$E$64:$E$68</c:f>
              <c:numCache>
                <c:formatCode>General</c:formatCode>
                <c:ptCount val="5"/>
                <c:pt idx="0">
                  <c:v>11</c:v>
                </c:pt>
                <c:pt idx="1">
                  <c:v>14</c:v>
                </c:pt>
                <c:pt idx="2">
                  <c:v>13</c:v>
                </c:pt>
                <c:pt idx="3">
                  <c:v>8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Taul1!$F$63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Taul1!$D$64:$D$68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Taul1!$F$64:$F$68</c:f>
              <c:numCache>
                <c:formatCode>General</c:formatCode>
                <c:ptCount val="5"/>
                <c:pt idx="0">
                  <c:v>26</c:v>
                </c:pt>
                <c:pt idx="1">
                  <c:v>34</c:v>
                </c:pt>
                <c:pt idx="2">
                  <c:v>23</c:v>
                </c:pt>
                <c:pt idx="3">
                  <c:v>25</c:v>
                </c:pt>
                <c:pt idx="4">
                  <c:v>27</c:v>
                </c:pt>
              </c:numCache>
            </c:numRef>
          </c:val>
        </c:ser>
        <c:ser>
          <c:idx val="2"/>
          <c:order val="2"/>
          <c:tx>
            <c:strRef>
              <c:f>Taul1!$G$63</c:f>
              <c:strCache>
                <c:ptCount val="1"/>
                <c:pt idx="0">
                  <c:v>Niukasti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Taul1!$D$64:$D$68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Taul1!$G$64:$G$68</c:f>
              <c:numCache>
                <c:formatCode>General</c:formatCode>
                <c:ptCount val="5"/>
                <c:pt idx="0">
                  <c:v>27</c:v>
                </c:pt>
                <c:pt idx="1">
                  <c:v>26</c:v>
                </c:pt>
                <c:pt idx="2">
                  <c:v>23</c:v>
                </c:pt>
                <c:pt idx="3">
                  <c:v>28</c:v>
                </c:pt>
                <c:pt idx="4">
                  <c:v>26</c:v>
                </c:pt>
              </c:numCache>
            </c:numRef>
          </c:val>
        </c:ser>
        <c:ser>
          <c:idx val="3"/>
          <c:order val="3"/>
          <c:tx>
            <c:strRef>
              <c:f>Taul1!$H$63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Taul1!$D$64:$D$68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Taul1!$H$64:$H$68</c:f>
              <c:numCache>
                <c:formatCode>General</c:formatCode>
                <c:ptCount val="5"/>
                <c:pt idx="0">
                  <c:v>21</c:v>
                </c:pt>
                <c:pt idx="1">
                  <c:v>11</c:v>
                </c:pt>
                <c:pt idx="2">
                  <c:v>22</c:v>
                </c:pt>
                <c:pt idx="3">
                  <c:v>23</c:v>
                </c:pt>
                <c:pt idx="4">
                  <c:v>19</c:v>
                </c:pt>
              </c:numCache>
            </c:numRef>
          </c:val>
        </c:ser>
        <c:ser>
          <c:idx val="4"/>
          <c:order val="4"/>
          <c:tx>
            <c:strRef>
              <c:f>Taul1!$I$63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Taul1!$D$64:$D$68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Taul1!$I$64:$I$68</c:f>
              <c:numCache>
                <c:formatCode>General</c:formatCode>
                <c:ptCount val="5"/>
                <c:pt idx="0">
                  <c:v>15</c:v>
                </c:pt>
                <c:pt idx="1">
                  <c:v>14</c:v>
                </c:pt>
                <c:pt idx="2">
                  <c:v>19</c:v>
                </c:pt>
                <c:pt idx="3">
                  <c:v>15</c:v>
                </c:pt>
                <c:pt idx="4">
                  <c:v>16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114624"/>
        <c:axId val="78111360"/>
      </c:barChart>
      <c:catAx>
        <c:axId val="78114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111360"/>
        <c:crosses val="autoZero"/>
        <c:auto val="1"/>
        <c:lblAlgn val="ctr"/>
        <c:lblOffset val="100"/>
        <c:noMultiLvlLbl val="0"/>
      </c:catAx>
      <c:valAx>
        <c:axId val="7811136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811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Saavatko työnohjaajat riittävästi koulutusta ja opastusta?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Taul1!$V$58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Taul1!$U$59:$U$60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Taul1!$V$59:$V$60</c:f>
              <c:numCache>
                <c:formatCode>General</c:formatCode>
                <c:ptCount val="2"/>
                <c:pt idx="0">
                  <c:v>15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Taul1!$W$58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Taul1!$U$59:$U$60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Taul1!$W$59:$W$60</c:f>
              <c:numCache>
                <c:formatCode>General</c:formatCode>
                <c:ptCount val="2"/>
                <c:pt idx="0">
                  <c:v>27</c:v>
                </c:pt>
                <c:pt idx="1">
                  <c:v>27</c:v>
                </c:pt>
              </c:numCache>
            </c:numRef>
          </c:val>
        </c:ser>
        <c:ser>
          <c:idx val="2"/>
          <c:order val="2"/>
          <c:tx>
            <c:strRef>
              <c:f>Taul1!$X$58</c:f>
              <c:strCache>
                <c:ptCount val="1"/>
                <c:pt idx="0">
                  <c:v>Niukasti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Taul1!$U$59:$U$60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Taul1!$X$59:$X$60</c:f>
              <c:numCache>
                <c:formatCode>General</c:formatCode>
                <c:ptCount val="2"/>
                <c:pt idx="0">
                  <c:v>27</c:v>
                </c:pt>
                <c:pt idx="1">
                  <c:v>26</c:v>
                </c:pt>
              </c:numCache>
            </c:numRef>
          </c:val>
        </c:ser>
        <c:ser>
          <c:idx val="3"/>
          <c:order val="3"/>
          <c:tx>
            <c:strRef>
              <c:f>Taul1!$Y$58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Taul1!$U$59:$U$60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Taul1!$Y$59:$Y$60</c:f>
              <c:numCache>
                <c:formatCode>General</c:formatCode>
                <c:ptCount val="2"/>
                <c:pt idx="0">
                  <c:v>17</c:v>
                </c:pt>
                <c:pt idx="1">
                  <c:v>19</c:v>
                </c:pt>
              </c:numCache>
            </c:numRef>
          </c:val>
        </c:ser>
        <c:ser>
          <c:idx val="4"/>
          <c:order val="4"/>
          <c:tx>
            <c:strRef>
              <c:f>Taul1!$Z$58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Taul1!$U$59:$U$60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Taul1!$Z$59:$Z$60</c:f>
              <c:numCache>
                <c:formatCode>General</c:formatCode>
                <c:ptCount val="2"/>
                <c:pt idx="0">
                  <c:v>15</c:v>
                </c:pt>
                <c:pt idx="1">
                  <c:v>16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121696"/>
        <c:axId val="78115168"/>
      </c:barChart>
      <c:catAx>
        <c:axId val="7812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115168"/>
        <c:crosses val="autoZero"/>
        <c:auto val="1"/>
        <c:lblAlgn val="ctr"/>
        <c:lblOffset val="100"/>
        <c:noMultiLvlLbl val="0"/>
      </c:catAx>
      <c:valAx>
        <c:axId val="78115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812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Saavatko työnohjaajat korvauksen työnohjaukseen käyttämästään ajasta?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Taul1!$E$76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Taul1!$D$77:$D$81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Taul1!$E$77:$E$81</c:f>
              <c:numCache>
                <c:formatCode>General</c:formatCode>
                <c:ptCount val="5"/>
                <c:pt idx="0">
                  <c:v>34</c:v>
                </c:pt>
                <c:pt idx="1">
                  <c:v>16</c:v>
                </c:pt>
                <c:pt idx="2">
                  <c:v>5</c:v>
                </c:pt>
                <c:pt idx="3">
                  <c:v>34</c:v>
                </c:pt>
                <c:pt idx="4">
                  <c:v>23</c:v>
                </c:pt>
              </c:numCache>
            </c:numRef>
          </c:val>
        </c:ser>
        <c:ser>
          <c:idx val="1"/>
          <c:order val="1"/>
          <c:tx>
            <c:strRef>
              <c:f>Taul1!$F$76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Taul1!$D$77:$D$81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Taul1!$F$77:$F$81</c:f>
              <c:numCache>
                <c:formatCode>General</c:formatCode>
                <c:ptCount val="5"/>
                <c:pt idx="0">
                  <c:v>52</c:v>
                </c:pt>
                <c:pt idx="1">
                  <c:v>68</c:v>
                </c:pt>
                <c:pt idx="2">
                  <c:v>76</c:v>
                </c:pt>
                <c:pt idx="3">
                  <c:v>45</c:v>
                </c:pt>
                <c:pt idx="4">
                  <c:v>60</c:v>
                </c:pt>
              </c:numCache>
            </c:numRef>
          </c:val>
        </c:ser>
        <c:ser>
          <c:idx val="2"/>
          <c:order val="2"/>
          <c:tx>
            <c:strRef>
              <c:f>Taul1!$G$76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Taul1!$D$77:$D$81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Taul1!$G$77:$G$81</c:f>
              <c:numCache>
                <c:formatCode>General</c:formatCode>
                <c:ptCount val="5"/>
                <c:pt idx="0">
                  <c:v>14</c:v>
                </c:pt>
                <c:pt idx="1">
                  <c:v>17</c:v>
                </c:pt>
                <c:pt idx="2">
                  <c:v>19</c:v>
                </c:pt>
                <c:pt idx="3">
                  <c:v>21</c:v>
                </c:pt>
                <c:pt idx="4">
                  <c:v>17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116256"/>
        <c:axId val="78117344"/>
      </c:barChart>
      <c:catAx>
        <c:axId val="78116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117344"/>
        <c:crosses val="autoZero"/>
        <c:auto val="1"/>
        <c:lblAlgn val="ctr"/>
        <c:lblOffset val="100"/>
        <c:noMultiLvlLbl val="0"/>
      </c:catAx>
      <c:valAx>
        <c:axId val="7811734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811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Saavatko työnohjaajat korvauksen työnohjaukseen käyttämästään ajasta?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Taul1!$V$74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Taul1!$U$75:$U$76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Taul1!$V$75:$V$76</c:f>
              <c:numCache>
                <c:formatCode>General</c:formatCode>
                <c:ptCount val="2"/>
                <c:pt idx="0">
                  <c:v>26</c:v>
                </c:pt>
                <c:pt idx="1">
                  <c:v>23</c:v>
                </c:pt>
              </c:numCache>
            </c:numRef>
          </c:val>
        </c:ser>
        <c:ser>
          <c:idx val="1"/>
          <c:order val="1"/>
          <c:tx>
            <c:strRef>
              <c:f>Taul1!$W$74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Taul1!$U$75:$U$76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Taul1!$W$75:$W$76</c:f>
              <c:numCache>
                <c:formatCode>General</c:formatCode>
                <c:ptCount val="2"/>
                <c:pt idx="0">
                  <c:v>60</c:v>
                </c:pt>
                <c:pt idx="1">
                  <c:v>60</c:v>
                </c:pt>
              </c:numCache>
            </c:numRef>
          </c:val>
        </c:ser>
        <c:ser>
          <c:idx val="2"/>
          <c:order val="2"/>
          <c:tx>
            <c:strRef>
              <c:f>Taul1!$X$74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Taul1!$U$75:$U$76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Taul1!$X$75:$X$76</c:f>
              <c:numCache>
                <c:formatCode>General</c:formatCode>
                <c:ptCount val="2"/>
                <c:pt idx="0">
                  <c:v>14</c:v>
                </c:pt>
                <c:pt idx="1">
                  <c:v>17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111904"/>
        <c:axId val="78118976"/>
      </c:barChart>
      <c:catAx>
        <c:axId val="7811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118976"/>
        <c:crosses val="autoZero"/>
        <c:auto val="1"/>
        <c:lblAlgn val="ctr"/>
        <c:lblOffset val="100"/>
        <c:noMultiLvlLbl val="0"/>
      </c:catAx>
      <c:valAx>
        <c:axId val="781189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811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Koetaanko työnohjaus kuormittavaksi? (%)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Taul1!$E$90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Taul1!$D$91:$D$95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Taul1!$E$91:$E$95</c:f>
              <c:numCache>
                <c:formatCode>General</c:formatCode>
                <c:ptCount val="5"/>
                <c:pt idx="0">
                  <c:v>19</c:v>
                </c:pt>
                <c:pt idx="1">
                  <c:v>9</c:v>
                </c:pt>
                <c:pt idx="2">
                  <c:v>12</c:v>
                </c:pt>
                <c:pt idx="3">
                  <c:v>21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Taul1!$F$90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Taul1!$D$91:$D$95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Taul1!$F$91:$F$95</c:f>
              <c:numCache>
                <c:formatCode>General</c:formatCode>
                <c:ptCount val="5"/>
                <c:pt idx="0">
                  <c:v>59</c:v>
                </c:pt>
                <c:pt idx="1">
                  <c:v>71</c:v>
                </c:pt>
                <c:pt idx="2">
                  <c:v>61</c:v>
                </c:pt>
                <c:pt idx="3">
                  <c:v>39</c:v>
                </c:pt>
                <c:pt idx="4">
                  <c:v>61</c:v>
                </c:pt>
              </c:numCache>
            </c:numRef>
          </c:val>
        </c:ser>
        <c:ser>
          <c:idx val="2"/>
          <c:order val="2"/>
          <c:tx>
            <c:strRef>
              <c:f>Taul1!$G$90</c:f>
              <c:strCache>
                <c:ptCount val="1"/>
                <c:pt idx="0">
                  <c:v>Erittäin kuormittavaksi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Taul1!$D$91:$D$95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Taul1!$G$91:$G$95</c:f>
              <c:numCache>
                <c:formatCode>General</c:formatCode>
                <c:ptCount val="5"/>
                <c:pt idx="0">
                  <c:v>3</c:v>
                </c:pt>
                <c:pt idx="1">
                  <c:v>10</c:v>
                </c:pt>
                <c:pt idx="2">
                  <c:v>11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ser>
          <c:idx val="3"/>
          <c:order val="3"/>
          <c:tx>
            <c:strRef>
              <c:f>Taul1!$H$90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Taul1!$D$91:$D$95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Taul1!$H$91:$H$95</c:f>
              <c:numCache>
                <c:formatCode>General</c:formatCode>
                <c:ptCount val="5"/>
                <c:pt idx="0">
                  <c:v>19</c:v>
                </c:pt>
                <c:pt idx="1">
                  <c:v>10</c:v>
                </c:pt>
                <c:pt idx="2">
                  <c:v>16</c:v>
                </c:pt>
                <c:pt idx="3">
                  <c:v>32</c:v>
                </c:pt>
                <c:pt idx="4">
                  <c:v>17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123872"/>
        <c:axId val="78122240"/>
      </c:barChart>
      <c:catAx>
        <c:axId val="78123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122240"/>
        <c:crosses val="autoZero"/>
        <c:auto val="1"/>
        <c:lblAlgn val="ctr"/>
        <c:lblOffset val="100"/>
        <c:noMultiLvlLbl val="0"/>
      </c:catAx>
      <c:valAx>
        <c:axId val="7812224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812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Koetaanko työnohjaus kuormittavaksi?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Taul1!$U$90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Taul1!$T$91:$T$92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Taul1!$U$91:$U$92</c:f>
              <c:numCache>
                <c:formatCode>General</c:formatCode>
                <c:ptCount val="2"/>
                <c:pt idx="0">
                  <c:v>16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Taul1!$V$90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Taul1!$T$91:$T$92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Taul1!$V$91:$V$92</c:f>
              <c:numCache>
                <c:formatCode>General</c:formatCode>
                <c:ptCount val="2"/>
                <c:pt idx="0">
                  <c:v>61</c:v>
                </c:pt>
                <c:pt idx="1">
                  <c:v>61</c:v>
                </c:pt>
              </c:numCache>
            </c:numRef>
          </c:val>
        </c:ser>
        <c:ser>
          <c:idx val="2"/>
          <c:order val="2"/>
          <c:tx>
            <c:strRef>
              <c:f>Taul1!$W$90</c:f>
              <c:strCache>
                <c:ptCount val="1"/>
                <c:pt idx="0">
                  <c:v>Erittäin kuormittavaksi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Taul1!$T$91:$T$92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Taul1!$W$91:$W$92</c:f>
              <c:numCache>
                <c:formatCode>General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val>
        </c:ser>
        <c:ser>
          <c:idx val="3"/>
          <c:order val="3"/>
          <c:tx>
            <c:strRef>
              <c:f>Taul1!$X$90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Taul1!$T$91:$T$92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Taul1!$X$91:$X$92</c:f>
              <c:numCache>
                <c:formatCode>General</c:formatCode>
                <c:ptCount val="2"/>
                <c:pt idx="0">
                  <c:v>16</c:v>
                </c:pt>
                <c:pt idx="1">
                  <c:v>17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2703568"/>
        <c:axId val="42704112"/>
      </c:barChart>
      <c:catAx>
        <c:axId val="42703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704112"/>
        <c:crosses val="autoZero"/>
        <c:auto val="1"/>
        <c:lblAlgn val="ctr"/>
        <c:lblOffset val="100"/>
        <c:noMultiLvlLbl val="0"/>
      </c:catAx>
      <c:valAx>
        <c:axId val="427041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270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Käytetäänkö harjottelijoita korvaamaan vakituista työvoimaa? (%)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Taul1!$E$102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Taul1!$D$103:$D$107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Taul1!$E$103:$E$107</c:f>
              <c:numCache>
                <c:formatCode>General</c:formatCode>
                <c:ptCount val="5"/>
                <c:pt idx="0">
                  <c:v>74</c:v>
                </c:pt>
                <c:pt idx="1">
                  <c:v>50</c:v>
                </c:pt>
                <c:pt idx="2">
                  <c:v>51</c:v>
                </c:pt>
                <c:pt idx="3">
                  <c:v>63</c:v>
                </c:pt>
                <c:pt idx="4">
                  <c:v>62</c:v>
                </c:pt>
              </c:numCache>
            </c:numRef>
          </c:val>
        </c:ser>
        <c:ser>
          <c:idx val="1"/>
          <c:order val="1"/>
          <c:tx>
            <c:strRef>
              <c:f>Taul1!$F$102</c:f>
              <c:strCache>
                <c:ptCount val="1"/>
                <c:pt idx="0">
                  <c:v>Joskus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Taul1!$D$103:$D$107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Taul1!$F$103:$F$107</c:f>
              <c:numCache>
                <c:formatCode>General</c:formatCode>
                <c:ptCount val="5"/>
                <c:pt idx="0">
                  <c:v>18</c:v>
                </c:pt>
                <c:pt idx="1">
                  <c:v>33</c:v>
                </c:pt>
                <c:pt idx="2">
                  <c:v>31</c:v>
                </c:pt>
                <c:pt idx="3">
                  <c:v>22</c:v>
                </c:pt>
                <c:pt idx="4">
                  <c:v>25</c:v>
                </c:pt>
              </c:numCache>
            </c:numRef>
          </c:val>
        </c:ser>
        <c:ser>
          <c:idx val="2"/>
          <c:order val="2"/>
          <c:tx>
            <c:strRef>
              <c:f>Taul1!$G$102</c:f>
              <c:strCache>
                <c:ptCount val="1"/>
                <c:pt idx="0">
                  <c:v>Säännöllisesti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Taul1!$D$103:$D$107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Taul1!$G$103:$G$107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Taul1!$H$102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Taul1!$D$103:$D$107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Taul1!$H$103:$H$107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10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2702480"/>
        <c:axId val="42697584"/>
      </c:barChart>
      <c:catAx>
        <c:axId val="4270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697584"/>
        <c:crosses val="autoZero"/>
        <c:auto val="1"/>
        <c:lblAlgn val="ctr"/>
        <c:lblOffset val="100"/>
        <c:noMultiLvlLbl val="0"/>
      </c:catAx>
      <c:valAx>
        <c:axId val="4269758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270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Käytetäänkö harjoittelijoita korvaamaan vakituista työvoimaa?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Taul1!$S$113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Taul1!$R$114:$R$115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Taul1!$S$114:$S$115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</c:ser>
        <c:ser>
          <c:idx val="1"/>
          <c:order val="1"/>
          <c:tx>
            <c:strRef>
              <c:f>Taul1!$T$113</c:f>
              <c:strCache>
                <c:ptCount val="1"/>
                <c:pt idx="0">
                  <c:v>Joskus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Taul1!$R$114:$R$115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Taul1!$T$114:$T$115</c:f>
              <c:numCache>
                <c:formatCode>General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val>
        </c:ser>
        <c:ser>
          <c:idx val="2"/>
          <c:order val="2"/>
          <c:tx>
            <c:strRef>
              <c:f>Taul1!$U$113</c:f>
              <c:strCache>
                <c:ptCount val="1"/>
                <c:pt idx="0">
                  <c:v>Säännöllisesti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Taul1!$R$114:$R$115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Taul1!$U$114:$U$115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3"/>
          <c:order val="3"/>
          <c:tx>
            <c:strRef>
              <c:f>Taul1!$V$113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Taul1!$R$114:$R$115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Taul1!$V$114:$V$115</c:f>
              <c:numCache>
                <c:formatCode>General</c:formatCode>
                <c:ptCount val="2"/>
                <c:pt idx="0">
                  <c:v>7</c:v>
                </c:pt>
                <c:pt idx="1">
                  <c:v>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2703024"/>
        <c:axId val="42698672"/>
      </c:barChart>
      <c:catAx>
        <c:axId val="4270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698672"/>
        <c:crosses val="autoZero"/>
        <c:auto val="1"/>
        <c:lblAlgn val="ctr"/>
        <c:lblOffset val="100"/>
        <c:noMultiLvlLbl val="0"/>
      </c:catAx>
      <c:valAx>
        <c:axId val="426986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270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Korvataanko harjoittelijoilla koko- vai osa-aikaista työvoimaa? </a:t>
            </a:r>
            <a:r>
              <a:rPr lang="fi-FI" dirty="0" smtClean="0"/>
              <a:t>(%, 2012</a:t>
            </a:r>
            <a:r>
              <a:rPr lang="fi-FI" baseline="0" dirty="0" smtClean="0"/>
              <a:t> n=361, 2017 n=275</a:t>
            </a:r>
            <a:r>
              <a:rPr lang="fi-FI" dirty="0" smtClean="0"/>
              <a:t>)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Taul1!$D$125</c:f>
              <c:strCache>
                <c:ptCount val="1"/>
                <c:pt idx="0">
                  <c:v>Kokoaikaista työvoimaa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Taul1!$E$124:$F$124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Taul1!$E$125:$F$125</c:f>
              <c:numCache>
                <c:formatCode>General</c:formatCode>
                <c:ptCount val="2"/>
                <c:pt idx="0">
                  <c:v>54</c:v>
                </c:pt>
                <c:pt idx="1">
                  <c:v>53</c:v>
                </c:pt>
              </c:numCache>
            </c:numRef>
          </c:val>
        </c:ser>
        <c:ser>
          <c:idx val="1"/>
          <c:order val="1"/>
          <c:tx>
            <c:strRef>
              <c:f>Taul1!$D$126</c:f>
              <c:strCache>
                <c:ptCount val="1"/>
                <c:pt idx="0">
                  <c:v>Osa-aikaista työvoimaa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Taul1!$E$124:$F$124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Taul1!$E$126:$F$126</c:f>
              <c:numCache>
                <c:formatCode>General</c:formatCode>
                <c:ptCount val="2"/>
                <c:pt idx="0">
                  <c:v>59</c:v>
                </c:pt>
                <c:pt idx="1">
                  <c:v>50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2693776"/>
        <c:axId val="42701392"/>
      </c:barChart>
      <c:catAx>
        <c:axId val="42693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701392"/>
        <c:crosses val="autoZero"/>
        <c:auto val="1"/>
        <c:lblAlgn val="ctr"/>
        <c:lblOffset val="100"/>
        <c:noMultiLvlLbl val="0"/>
      </c:catAx>
      <c:valAx>
        <c:axId val="42701392"/>
        <c:scaling>
          <c:orientation val="minMax"/>
          <c:min val="0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269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 smtClean="0"/>
              <a:t>Mitkä ovat tyypillisimpiä ongelmia harjoitteluun ja työssäoppimiseen liittyen? (%)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Taul2!$C$4:$C$10</c:f>
              <c:strCache>
                <c:ptCount val="7"/>
                <c:pt idx="0">
                  <c:v>Työssäoppimiseen tai harjoitteluun ei ole liittynyt erityisiä ongelmia</c:v>
                </c:pt>
                <c:pt idx="1">
                  <c:v>Vastuu työssäoppijan ja harjoittelijan ohjaamisesta on epäselvä</c:v>
                </c:pt>
                <c:pt idx="2">
                  <c:v>Työssäoppijat tai harjoittelijat lasketaan henkilöstövahvuuteen työvuorosuunnittelussa</c:v>
                </c:pt>
                <c:pt idx="3">
                  <c:v>Työssäoppijat eivät noudata työpaikan pelisääntöjä (työaika, tekeminen, yleinen käytös)</c:v>
                </c:pt>
                <c:pt idx="4">
                  <c:v>Jokin muu, mikä</c:v>
                </c:pt>
                <c:pt idx="5">
                  <c:v>Työssäoppijoiden määrä on liian suuri</c:v>
                </c:pt>
                <c:pt idx="6">
                  <c:v>Työssäoppijat tai harjoittelijat aiheuttavat vaaratilanteita työssä</c:v>
                </c:pt>
              </c:strCache>
            </c:strRef>
          </c:cat>
          <c:val>
            <c:numRef>
              <c:f>Taul2!$D$4:$D$10</c:f>
              <c:numCache>
                <c:formatCode>General</c:formatCode>
                <c:ptCount val="7"/>
                <c:pt idx="0">
                  <c:v>47</c:v>
                </c:pt>
                <c:pt idx="1">
                  <c:v>39</c:v>
                </c:pt>
                <c:pt idx="2">
                  <c:v>16</c:v>
                </c:pt>
                <c:pt idx="3">
                  <c:v>12</c:v>
                </c:pt>
                <c:pt idx="4">
                  <c:v>12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2705200"/>
        <c:axId val="42699760"/>
      </c:barChart>
      <c:catAx>
        <c:axId val="42705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699760"/>
        <c:crosses val="autoZero"/>
        <c:auto val="1"/>
        <c:lblAlgn val="ctr"/>
        <c:lblOffset val="100"/>
        <c:noMultiLvlLbl val="0"/>
      </c:catAx>
      <c:valAx>
        <c:axId val="4269976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70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 smtClean="0"/>
              <a:t>Onko työpaikalla harjoittelijoita/</a:t>
            </a:r>
            <a:r>
              <a:rPr lang="fi-FI" dirty="0" err="1" smtClean="0"/>
              <a:t>työssäoppijoita</a:t>
            </a:r>
            <a:r>
              <a:rPr lang="fi-FI" dirty="0" smtClean="0"/>
              <a:t>, joiden harjoittelu liittyy opiskeluun? </a:t>
            </a:r>
            <a:r>
              <a:rPr lang="fi-FI" baseline="0" dirty="0" smtClean="0"/>
              <a:t>(%)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Taul1!$E$7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Taul1!$D$8:$D$12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Taul1!$E$8:$E$12</c:f>
              <c:numCache>
                <c:formatCode>General</c:formatCode>
                <c:ptCount val="5"/>
                <c:pt idx="0">
                  <c:v>40</c:v>
                </c:pt>
                <c:pt idx="1">
                  <c:v>57</c:v>
                </c:pt>
                <c:pt idx="2">
                  <c:v>60</c:v>
                </c:pt>
                <c:pt idx="3">
                  <c:v>32</c:v>
                </c:pt>
                <c:pt idx="4">
                  <c:v>48</c:v>
                </c:pt>
              </c:numCache>
            </c:numRef>
          </c:val>
        </c:ser>
        <c:ser>
          <c:idx val="1"/>
          <c:order val="1"/>
          <c:tx>
            <c:strRef>
              <c:f>Taul1!$F$7</c:f>
              <c:strCache>
                <c:ptCount val="1"/>
                <c:pt idx="0">
                  <c:v>Kyllä on ollut, muttei juuri nyt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Taul1!$D$8:$D$12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Taul1!$F$8:$F$12</c:f>
              <c:numCache>
                <c:formatCode>General</c:formatCode>
                <c:ptCount val="5"/>
                <c:pt idx="0">
                  <c:v>35</c:v>
                </c:pt>
                <c:pt idx="1">
                  <c:v>28</c:v>
                </c:pt>
                <c:pt idx="2">
                  <c:v>25</c:v>
                </c:pt>
                <c:pt idx="3">
                  <c:v>35</c:v>
                </c:pt>
                <c:pt idx="4">
                  <c:v>31</c:v>
                </c:pt>
              </c:numCache>
            </c:numRef>
          </c:val>
        </c:ser>
        <c:ser>
          <c:idx val="2"/>
          <c:order val="2"/>
          <c:tx>
            <c:strRef>
              <c:f>Taul1!$G$7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Taul1!$D$8:$D$12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Taul1!$G$8:$G$12</c:f>
              <c:numCache>
                <c:formatCode>General</c:formatCode>
                <c:ptCount val="5"/>
                <c:pt idx="0">
                  <c:v>24</c:v>
                </c:pt>
                <c:pt idx="1">
                  <c:v>12</c:v>
                </c:pt>
                <c:pt idx="2">
                  <c:v>15</c:v>
                </c:pt>
                <c:pt idx="3">
                  <c:v>29</c:v>
                </c:pt>
                <c:pt idx="4">
                  <c:v>19</c:v>
                </c:pt>
              </c:numCache>
            </c:numRef>
          </c:val>
        </c:ser>
        <c:ser>
          <c:idx val="3"/>
          <c:order val="3"/>
          <c:tx>
            <c:strRef>
              <c:f>Taul1!$H$7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Taul1!$D$8:$D$12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Taul1!$H$8:$H$12</c:f>
              <c:numCache>
                <c:formatCode>General</c:formatCode>
                <c:ptCount val="5"/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5351792"/>
        <c:axId val="75353424"/>
      </c:barChart>
      <c:catAx>
        <c:axId val="75351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353424"/>
        <c:crosses val="autoZero"/>
        <c:auto val="1"/>
        <c:lblAlgn val="ctr"/>
        <c:lblOffset val="100"/>
        <c:noMultiLvlLbl val="0"/>
      </c:catAx>
      <c:valAx>
        <c:axId val="7535342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535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 smtClean="0"/>
              <a:t>Onko työpaikalla</a:t>
            </a:r>
            <a:r>
              <a:rPr lang="fi-FI" baseline="0" dirty="0" smtClean="0"/>
              <a:t> harjoittelijoita/</a:t>
            </a:r>
            <a:r>
              <a:rPr lang="fi-FI" baseline="0" dirty="0" err="1" smtClean="0"/>
              <a:t>työssäoppijoita</a:t>
            </a:r>
            <a:r>
              <a:rPr lang="fi-FI" baseline="0" dirty="0" smtClean="0"/>
              <a:t>, joiden harjoittelu liittyy opiskeluun? (%)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Taul1!$T$15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Taul1!$S$7:$S$8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Taul1!$T$7:$T$8</c:f>
              <c:numCache>
                <c:formatCode>General</c:formatCode>
                <c:ptCount val="2"/>
                <c:pt idx="0">
                  <c:v>49</c:v>
                </c:pt>
                <c:pt idx="1">
                  <c:v>48</c:v>
                </c:pt>
              </c:numCache>
            </c:numRef>
          </c:val>
        </c:ser>
        <c:ser>
          <c:idx val="1"/>
          <c:order val="1"/>
          <c:tx>
            <c:strRef>
              <c:f>Taul1!$U$15</c:f>
              <c:strCache>
                <c:ptCount val="1"/>
                <c:pt idx="0">
                  <c:v>Kyllä on ollut, muttei juuri nyt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Taul1!$S$7:$S$8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Taul1!$U$7:$U$8</c:f>
              <c:numCache>
                <c:formatCode>General</c:formatCode>
                <c:ptCount val="2"/>
                <c:pt idx="0">
                  <c:v>35</c:v>
                </c:pt>
                <c:pt idx="1">
                  <c:v>31</c:v>
                </c:pt>
              </c:numCache>
            </c:numRef>
          </c:val>
        </c:ser>
        <c:ser>
          <c:idx val="2"/>
          <c:order val="2"/>
          <c:tx>
            <c:strRef>
              <c:f>Taul1!$V$15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Taul1!$S$7:$S$8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Taul1!$V$7:$V$8</c:f>
              <c:numCache>
                <c:formatCode>General</c:formatCode>
                <c:ptCount val="2"/>
                <c:pt idx="0">
                  <c:v>15</c:v>
                </c:pt>
                <c:pt idx="1">
                  <c:v>19</c:v>
                </c:pt>
              </c:numCache>
            </c:numRef>
          </c:val>
        </c:ser>
        <c:ser>
          <c:idx val="3"/>
          <c:order val="3"/>
          <c:tx>
            <c:strRef>
              <c:f>Taul1!$W$15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Taul1!$S$7:$S$8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Taul1!$W$7:$W$8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35214048"/>
        <c:axId val="35217312"/>
      </c:barChart>
      <c:catAx>
        <c:axId val="3521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5217312"/>
        <c:crosses val="autoZero"/>
        <c:auto val="1"/>
        <c:lblAlgn val="ctr"/>
        <c:lblOffset val="100"/>
        <c:noMultiLvlLbl val="0"/>
      </c:catAx>
      <c:valAx>
        <c:axId val="352173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521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 smtClean="0"/>
              <a:t>Onko työpaikalla harjoittelijoita/</a:t>
            </a:r>
            <a:r>
              <a:rPr lang="fi-FI" dirty="0" err="1" smtClean="0"/>
              <a:t>työssäoppijoita</a:t>
            </a:r>
            <a:r>
              <a:rPr lang="fi-FI" dirty="0" smtClean="0"/>
              <a:t>,</a:t>
            </a:r>
            <a:r>
              <a:rPr lang="fi-FI" baseline="0" dirty="0" smtClean="0"/>
              <a:t> joiden h</a:t>
            </a:r>
            <a:r>
              <a:rPr lang="fi-FI" dirty="0" smtClean="0"/>
              <a:t>arjoittelu </a:t>
            </a:r>
            <a:r>
              <a:rPr lang="fi-FI" dirty="0"/>
              <a:t>liittyy työllistämistoimenpiteisiin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Taul1!$E$20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Taul1!$D$21:$D$25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Taul1!$E$21:$E$25</c:f>
              <c:numCache>
                <c:formatCode>General</c:formatCode>
                <c:ptCount val="5"/>
                <c:pt idx="0">
                  <c:v>8</c:v>
                </c:pt>
                <c:pt idx="1">
                  <c:v>38</c:v>
                </c:pt>
                <c:pt idx="2">
                  <c:v>15</c:v>
                </c:pt>
                <c:pt idx="3">
                  <c:v>10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Taul1!$F$20</c:f>
              <c:strCache>
                <c:ptCount val="1"/>
                <c:pt idx="0">
                  <c:v>Kyllä on ollut, muttei juuri nyt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Taul1!$D$21:$D$25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Taul1!$F$21:$F$25</c:f>
              <c:numCache>
                <c:formatCode>General</c:formatCode>
                <c:ptCount val="5"/>
                <c:pt idx="0">
                  <c:v>15</c:v>
                </c:pt>
                <c:pt idx="1">
                  <c:v>22</c:v>
                </c:pt>
                <c:pt idx="2">
                  <c:v>29</c:v>
                </c:pt>
                <c:pt idx="3">
                  <c:v>19</c:v>
                </c:pt>
                <c:pt idx="4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Taul1!$G$20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Taul1!$D$21:$D$25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Taul1!$G$21:$G$25</c:f>
              <c:numCache>
                <c:formatCode>General</c:formatCode>
                <c:ptCount val="5"/>
                <c:pt idx="0">
                  <c:v>75</c:v>
                </c:pt>
                <c:pt idx="1">
                  <c:v>33</c:v>
                </c:pt>
                <c:pt idx="2">
                  <c:v>51</c:v>
                </c:pt>
                <c:pt idx="3">
                  <c:v>65</c:v>
                </c:pt>
                <c:pt idx="4">
                  <c:v>59</c:v>
                </c:pt>
              </c:numCache>
            </c:numRef>
          </c:val>
        </c:ser>
        <c:ser>
          <c:idx val="3"/>
          <c:order val="3"/>
          <c:tx>
            <c:strRef>
              <c:f>Taul1!$H$20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Taul1!$D$21:$D$25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Taul1!$H$21:$H$25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5220576"/>
        <c:axId val="46966352"/>
      </c:barChart>
      <c:catAx>
        <c:axId val="35220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966352"/>
        <c:crosses val="autoZero"/>
        <c:auto val="1"/>
        <c:lblAlgn val="ctr"/>
        <c:lblOffset val="100"/>
        <c:noMultiLvlLbl val="0"/>
      </c:catAx>
      <c:valAx>
        <c:axId val="4696635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522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i-FI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noProof="0" dirty="0" smtClean="0"/>
              <a:t>Onko työpaikalla harjoittelijoita/</a:t>
            </a:r>
            <a:r>
              <a:rPr lang="fi-FI" noProof="0" dirty="0" err="1" smtClean="0"/>
              <a:t>työssäoppijoita</a:t>
            </a:r>
            <a:r>
              <a:rPr lang="fi-FI" noProof="0" dirty="0" smtClean="0"/>
              <a:t>,</a:t>
            </a:r>
            <a:r>
              <a:rPr lang="fi-FI" baseline="0" noProof="0" dirty="0" smtClean="0"/>
              <a:t> joiden harjoittelu liittyy t</a:t>
            </a:r>
            <a:r>
              <a:rPr lang="fi-FI" noProof="0" dirty="0" smtClean="0"/>
              <a:t>yöllistämistoimenpiteisiin</a:t>
            </a:r>
            <a:r>
              <a:rPr lang="fi-FI" baseline="0" noProof="0" dirty="0" smtClean="0"/>
              <a:t>?(%)</a:t>
            </a:r>
            <a:endParaRPr lang="fi-FI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i-FI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Taul1!$T$15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Taul1!$S$16:$S$17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Taul1!$T$16:$T$17</c:f>
              <c:numCache>
                <c:formatCode>General</c:formatCode>
                <c:ptCount val="2"/>
                <c:pt idx="0">
                  <c:v>20</c:v>
                </c:pt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Taul1!$U$15</c:f>
              <c:strCache>
                <c:ptCount val="1"/>
                <c:pt idx="0">
                  <c:v>Kyllä on ollut, muttei juuri nyt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Taul1!$S$16:$S$17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Taul1!$U$16:$U$17</c:f>
              <c:numCache>
                <c:formatCode>General</c:formatCode>
                <c:ptCount val="2"/>
                <c:pt idx="0">
                  <c:v>24</c:v>
                </c:pt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Taul1!$V$15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Taul1!$S$16:$S$17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Taul1!$V$16:$V$17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</c:ser>
        <c:ser>
          <c:idx val="3"/>
          <c:order val="3"/>
          <c:tx>
            <c:strRef>
              <c:f>Taul1!$W$15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Taul1!$S$16:$S$17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Taul1!$W$16:$W$17</c:f>
              <c:numCache>
                <c:formatCode>General</c:formatCode>
                <c:ptCount val="2"/>
                <c:pt idx="0">
                  <c:v>7</c:v>
                </c:pt>
                <c:pt idx="1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6965808"/>
        <c:axId val="46962000"/>
      </c:barChart>
      <c:catAx>
        <c:axId val="46965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962000"/>
        <c:crosses val="autoZero"/>
        <c:auto val="1"/>
        <c:lblAlgn val="ctr"/>
        <c:lblOffset val="100"/>
        <c:noMultiLvlLbl val="0"/>
      </c:catAx>
      <c:valAx>
        <c:axId val="469620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696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Onko harjoittelusta sovittu yt-menettelyssä työntekijöiden kanssa?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Taul1!$E$37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Taul1!$D$38:$D$42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Taul1!$E$38:$E$42</c:f>
              <c:numCache>
                <c:formatCode>General</c:formatCode>
                <c:ptCount val="5"/>
                <c:pt idx="0">
                  <c:v>28</c:v>
                </c:pt>
                <c:pt idx="1">
                  <c:v>27</c:v>
                </c:pt>
                <c:pt idx="2">
                  <c:v>20</c:v>
                </c:pt>
                <c:pt idx="3">
                  <c:v>13</c:v>
                </c:pt>
                <c:pt idx="4">
                  <c:v>25</c:v>
                </c:pt>
              </c:numCache>
            </c:numRef>
          </c:val>
        </c:ser>
        <c:ser>
          <c:idx val="1"/>
          <c:order val="1"/>
          <c:tx>
            <c:strRef>
              <c:f>Taul1!$F$37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Taul1!$D$38:$D$42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Taul1!$F$38:$F$42</c:f>
              <c:numCache>
                <c:formatCode>General</c:formatCode>
                <c:ptCount val="5"/>
                <c:pt idx="0">
                  <c:v>55</c:v>
                </c:pt>
                <c:pt idx="1">
                  <c:v>43</c:v>
                </c:pt>
                <c:pt idx="2">
                  <c:v>53</c:v>
                </c:pt>
                <c:pt idx="3">
                  <c:v>54</c:v>
                </c:pt>
                <c:pt idx="4">
                  <c:v>52</c:v>
                </c:pt>
              </c:numCache>
            </c:numRef>
          </c:val>
        </c:ser>
        <c:ser>
          <c:idx val="2"/>
          <c:order val="2"/>
          <c:tx>
            <c:strRef>
              <c:f>Taul1!$G$37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Taul1!$D$38:$D$42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Taul1!$G$38:$G$42</c:f>
              <c:numCache>
                <c:formatCode>General</c:formatCode>
                <c:ptCount val="5"/>
                <c:pt idx="0">
                  <c:v>16</c:v>
                </c:pt>
                <c:pt idx="1">
                  <c:v>29</c:v>
                </c:pt>
                <c:pt idx="2">
                  <c:v>27</c:v>
                </c:pt>
                <c:pt idx="3">
                  <c:v>33</c:v>
                </c:pt>
                <c:pt idx="4">
                  <c:v>23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11019856"/>
        <c:axId val="2011023120"/>
      </c:barChart>
      <c:catAx>
        <c:axId val="2011019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11023120"/>
        <c:crosses val="autoZero"/>
        <c:auto val="1"/>
        <c:lblAlgn val="ctr"/>
        <c:lblOffset val="100"/>
        <c:noMultiLvlLbl val="0"/>
      </c:catAx>
      <c:valAx>
        <c:axId val="201102312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1101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Onko</a:t>
            </a:r>
            <a:r>
              <a:rPr lang="fi-FI" baseline="0" dirty="0"/>
              <a:t> </a:t>
            </a:r>
            <a:r>
              <a:rPr lang="fi-FI" baseline="0" dirty="0" smtClean="0"/>
              <a:t>harjoittelusta sovittu </a:t>
            </a:r>
            <a:r>
              <a:rPr lang="fi-FI" baseline="0" dirty="0" err="1" smtClean="0"/>
              <a:t>yt</a:t>
            </a:r>
            <a:r>
              <a:rPr lang="fi-FI" baseline="0" dirty="0" smtClean="0"/>
              <a:t>-menettelyssä työntekijöiden kanssa?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Taul1!$X$33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Taul1!$W$34:$W$35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Taul1!$X$34:$X$35</c:f>
              <c:numCache>
                <c:formatCode>General</c:formatCode>
                <c:ptCount val="2"/>
                <c:pt idx="0">
                  <c:v>29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Taul1!$Y$33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Taul1!$W$34:$W$35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Taul1!$Y$34:$Y$35</c:f>
              <c:numCache>
                <c:formatCode>General</c:formatCode>
                <c:ptCount val="2"/>
                <c:pt idx="0">
                  <c:v>47</c:v>
                </c:pt>
                <c:pt idx="1">
                  <c:v>52</c:v>
                </c:pt>
              </c:numCache>
            </c:numRef>
          </c:val>
        </c:ser>
        <c:ser>
          <c:idx val="2"/>
          <c:order val="2"/>
          <c:tx>
            <c:strRef>
              <c:f>Taul1!$Z$33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Taul1!$W$34:$W$35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Taul1!$Z$34:$Z$35</c:f>
              <c:numCache>
                <c:formatCode>General</c:formatCode>
                <c:ptCount val="2"/>
                <c:pt idx="0">
                  <c:v>24</c:v>
                </c:pt>
                <c:pt idx="1">
                  <c:v>23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0971568"/>
        <c:axId val="1890798304"/>
      </c:barChart>
      <c:catAx>
        <c:axId val="171097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90798304"/>
        <c:crosses val="autoZero"/>
        <c:auto val="1"/>
        <c:lblAlgn val="ctr"/>
        <c:lblOffset val="100"/>
        <c:noMultiLvlLbl val="0"/>
      </c:catAx>
      <c:valAx>
        <c:axId val="18907983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1097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Onko työnohjauksesta tehty erillinen suunnitelma?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Taul1!$W$49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Taul1!$D$51:$D$55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Taul1!$E$51:$E$55</c:f>
              <c:numCache>
                <c:formatCode>General</c:formatCode>
                <c:ptCount val="5"/>
                <c:pt idx="0">
                  <c:v>31</c:v>
                </c:pt>
                <c:pt idx="1">
                  <c:v>36</c:v>
                </c:pt>
                <c:pt idx="2">
                  <c:v>28</c:v>
                </c:pt>
                <c:pt idx="3">
                  <c:v>25</c:v>
                </c:pt>
                <c:pt idx="4">
                  <c:v>31</c:v>
                </c:pt>
              </c:numCache>
            </c:numRef>
          </c:val>
        </c:ser>
        <c:ser>
          <c:idx val="1"/>
          <c:order val="1"/>
          <c:tx>
            <c:strRef>
              <c:f>Taul1!$X$49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Taul1!$D$51:$D$55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Taul1!$F$51:$F$55</c:f>
              <c:numCache>
                <c:formatCode>General</c:formatCode>
                <c:ptCount val="5"/>
                <c:pt idx="0">
                  <c:v>47</c:v>
                </c:pt>
                <c:pt idx="1">
                  <c:v>32</c:v>
                </c:pt>
                <c:pt idx="2">
                  <c:v>44</c:v>
                </c:pt>
                <c:pt idx="3">
                  <c:v>44</c:v>
                </c:pt>
                <c:pt idx="4">
                  <c:v>43</c:v>
                </c:pt>
              </c:numCache>
            </c:numRef>
          </c:val>
        </c:ser>
        <c:ser>
          <c:idx val="2"/>
          <c:order val="2"/>
          <c:tx>
            <c:strRef>
              <c:f>Taul1!$Y$49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Taul1!$D$51:$D$55</c:f>
              <c:strCache>
                <c:ptCount val="5"/>
                <c:pt idx="0">
                  <c:v>Teollisuus</c:v>
                </c:pt>
                <c:pt idx="1">
                  <c:v>Julkinen ala</c:v>
                </c:pt>
                <c:pt idx="2">
                  <c:v>Yksityiset palvelualat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Taul1!$G$51:$G$55</c:f>
              <c:numCache>
                <c:formatCode>General</c:formatCode>
                <c:ptCount val="5"/>
                <c:pt idx="0">
                  <c:v>22</c:v>
                </c:pt>
                <c:pt idx="1">
                  <c:v>32</c:v>
                </c:pt>
                <c:pt idx="2">
                  <c:v>28</c:v>
                </c:pt>
                <c:pt idx="3">
                  <c:v>31</c:v>
                </c:pt>
                <c:pt idx="4">
                  <c:v>26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126048"/>
        <c:axId val="78120608"/>
      </c:barChart>
      <c:catAx>
        <c:axId val="78126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120608"/>
        <c:crosses val="autoZero"/>
        <c:auto val="1"/>
        <c:lblAlgn val="ctr"/>
        <c:lblOffset val="100"/>
        <c:noMultiLvlLbl val="0"/>
      </c:catAx>
      <c:valAx>
        <c:axId val="7812060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812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Onko työnohjauksesta tehty erillinen</a:t>
            </a:r>
            <a:r>
              <a:rPr lang="fi-FI" baseline="0"/>
              <a:t> suunnitelma?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Taul1!$W$49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Taul1!$V$50:$V$51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Taul1!$W$50:$W$51</c:f>
              <c:numCache>
                <c:formatCode>General</c:formatCode>
                <c:ptCount val="2"/>
                <c:pt idx="0">
                  <c:v>34</c:v>
                </c:pt>
                <c:pt idx="1">
                  <c:v>31</c:v>
                </c:pt>
              </c:numCache>
            </c:numRef>
          </c:val>
        </c:ser>
        <c:ser>
          <c:idx val="1"/>
          <c:order val="1"/>
          <c:tx>
            <c:strRef>
              <c:f>Taul1!$X$49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Taul1!$V$50:$V$51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Taul1!$X$50:$X$51</c:f>
              <c:numCache>
                <c:formatCode>General</c:formatCode>
                <c:ptCount val="2"/>
                <c:pt idx="0">
                  <c:v>41</c:v>
                </c:pt>
                <c:pt idx="1">
                  <c:v>43</c:v>
                </c:pt>
              </c:numCache>
            </c:numRef>
          </c:val>
        </c:ser>
        <c:ser>
          <c:idx val="2"/>
          <c:order val="2"/>
          <c:tx>
            <c:strRef>
              <c:f>Taul1!$Y$49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Taul1!$V$50:$V$51</c:f>
              <c:numCache>
                <c:formatCode>General</c:formatCode>
                <c:ptCount val="2"/>
                <c:pt idx="0">
                  <c:v>2012</c:v>
                </c:pt>
                <c:pt idx="1">
                  <c:v>2017</c:v>
                </c:pt>
              </c:numCache>
            </c:numRef>
          </c:cat>
          <c:val>
            <c:numRef>
              <c:f>Taul1!$Y$50:$Y$51</c:f>
              <c:numCache>
                <c:formatCode>General</c:formatCode>
                <c:ptCount val="2"/>
                <c:pt idx="0">
                  <c:v>25</c:v>
                </c:pt>
                <c:pt idx="1">
                  <c:v>26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116800"/>
        <c:axId val="78121152"/>
      </c:barChart>
      <c:catAx>
        <c:axId val="7811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121152"/>
        <c:crosses val="autoZero"/>
        <c:auto val="1"/>
        <c:lblAlgn val="ctr"/>
        <c:lblOffset val="100"/>
        <c:noMultiLvlLbl val="0"/>
      </c:catAx>
      <c:valAx>
        <c:axId val="781211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811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8D41B-3137-7149-A16A-566A597B97B1}" type="datetimeFigureOut">
              <a:rPr lang="fi-FI"/>
              <a:pPr/>
              <a:t>9.12.2017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C9127-B8E7-654E-9B13-AA8B9B44671B}" type="slidenum">
              <a:rPr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6981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26D9C-E705-1946-AC5D-0F6623011DB3}" type="datetimeFigureOut">
              <a:rPr lang="en-US"/>
              <a:pPr/>
              <a:t>12/9/2017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03EC-47FE-C141-92FD-89A4CF1147E5}" type="slidenum">
              <a:rPr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551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03EC-47FE-C141-92FD-89A4CF1147E5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89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pohjakuva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" y="0"/>
            <a:ext cx="9139715" cy="6857999"/>
          </a:xfrm>
          <a:prstGeom prst="rect">
            <a:avLst/>
          </a:prstGeom>
        </p:spPr>
      </p:pic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2803070" y="2285999"/>
            <a:ext cx="5234187" cy="231321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1AE9-A54D-41A7-93A9-5F4D74D35C66}" type="datetime1">
              <a:rPr lang="fi-FI" smtClean="0"/>
              <a:t>9.12.2017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7E958-4CAA-7445-BEE0-38F6FDBB3804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pohjakuva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" y="0"/>
            <a:ext cx="9139715" cy="6858000"/>
          </a:xfrm>
          <a:prstGeom prst="rect">
            <a:avLst/>
          </a:prstGeom>
        </p:spPr>
      </p:pic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2803070" y="2285999"/>
            <a:ext cx="5234187" cy="231321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03F650-6CA9-4ABB-9F68-89CFC3412323}" type="datetime1">
              <a:rPr lang="fi-FI" smtClean="0"/>
              <a:t>9.12.2017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7E958-4CAA-7445-BEE0-38F6FDBB3804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pohjakuva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" y="0"/>
            <a:ext cx="9139715" cy="6858000"/>
          </a:xfrm>
          <a:prstGeom prst="rect">
            <a:avLst/>
          </a:prstGeom>
        </p:spPr>
      </p:pic>
      <p:sp>
        <p:nvSpPr>
          <p:cNvPr id="13" name="Sisällön paikkamerkki 12"/>
          <p:cNvSpPr>
            <a:spLocks noGrp="1"/>
          </p:cNvSpPr>
          <p:nvPr>
            <p:ph sz="quarter" idx="13"/>
          </p:nvPr>
        </p:nvSpPr>
        <p:spPr>
          <a:xfrm>
            <a:off x="2491042" y="1978329"/>
            <a:ext cx="6195758" cy="4072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4" name="Otsikko 13"/>
          <p:cNvSpPr>
            <a:spLocks noGrp="1"/>
          </p:cNvSpPr>
          <p:nvPr>
            <p:ph type="title"/>
          </p:nvPr>
        </p:nvSpPr>
        <p:spPr>
          <a:xfrm>
            <a:off x="2491042" y="1066507"/>
            <a:ext cx="6195758" cy="911822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0C0F2A-5AB5-4456-923D-65E9953929E0}" type="datetime1">
              <a:rPr lang="fi-FI" smtClean="0"/>
              <a:t>9.12.2017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7E958-4CAA-7445-BEE0-38F6FDBB3804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pohjakuva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" y="0"/>
            <a:ext cx="9139715" cy="6858000"/>
          </a:xfrm>
          <a:prstGeom prst="rect">
            <a:avLst/>
          </a:prstGeom>
        </p:spPr>
      </p:pic>
      <p:sp>
        <p:nvSpPr>
          <p:cNvPr id="13" name="Sisällön paikkamerkki 12"/>
          <p:cNvSpPr>
            <a:spLocks noGrp="1"/>
          </p:cNvSpPr>
          <p:nvPr>
            <p:ph sz="quarter" idx="13"/>
          </p:nvPr>
        </p:nvSpPr>
        <p:spPr>
          <a:xfrm>
            <a:off x="2491042" y="1978329"/>
            <a:ext cx="6195758" cy="40723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4" name="Otsikko 13"/>
          <p:cNvSpPr>
            <a:spLocks noGrp="1"/>
          </p:cNvSpPr>
          <p:nvPr>
            <p:ph type="title"/>
          </p:nvPr>
        </p:nvSpPr>
        <p:spPr>
          <a:xfrm>
            <a:off x="2491042" y="1066507"/>
            <a:ext cx="6195758" cy="911822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5507BF-41BF-4B95-8285-3DCC006C20FA}" type="datetime1">
              <a:rPr lang="fi-FI" smtClean="0"/>
              <a:t>9.12.2017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7E958-4CAA-7445-BEE0-38F6FDBB3804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pohjakuva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" y="0"/>
            <a:ext cx="9139715" cy="6858000"/>
          </a:xfrm>
          <a:prstGeom prst="rect">
            <a:avLst/>
          </a:prstGeom>
        </p:spPr>
      </p:pic>
      <p:sp>
        <p:nvSpPr>
          <p:cNvPr id="10" name="Taulukon paikkamerkki 9"/>
          <p:cNvSpPr>
            <a:spLocks noGrp="1"/>
          </p:cNvSpPr>
          <p:nvPr>
            <p:ph type="tbl" sz="quarter" idx="10"/>
          </p:nvPr>
        </p:nvSpPr>
        <p:spPr>
          <a:xfrm>
            <a:off x="2252234" y="1129697"/>
            <a:ext cx="6337729" cy="4617025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fi-FI" dirty="0" smtClean="0"/>
              <a:t>Lisää taulukko napsauttamalla kuvaketta</a:t>
            </a:r>
            <a:endParaRPr lang="fi-FI" dirty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0422D9-6844-419D-B3F2-49CB4E170B0B}" type="datetime1">
              <a:rPr lang="fi-FI" smtClean="0"/>
              <a:t>9.12.2017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E958-4CAA-7445-BEE0-38F6FDBB3804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pohjakuva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" y="0"/>
            <a:ext cx="9139715" cy="6858000"/>
          </a:xfrm>
          <a:prstGeom prst="rect">
            <a:avLst/>
          </a:prstGeom>
        </p:spPr>
      </p:pic>
      <p:sp>
        <p:nvSpPr>
          <p:cNvPr id="5" name="Kaavion paikkamerkki 4"/>
          <p:cNvSpPr>
            <a:spLocks noGrp="1"/>
          </p:cNvSpPr>
          <p:nvPr>
            <p:ph type="chart" sz="quarter" idx="10"/>
          </p:nvPr>
        </p:nvSpPr>
        <p:spPr>
          <a:xfrm>
            <a:off x="2413609" y="1157289"/>
            <a:ext cx="6146191" cy="455434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fi-FI" dirty="0" smtClean="0"/>
              <a:t>Lisää kaavio napsauttamalla kuvaketta</a:t>
            </a:r>
            <a:endParaRPr lang="fi-FI" dirty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7A9A35-B2CB-48DD-ADA9-B02C7BF15AD6}" type="datetime1">
              <a:rPr lang="fi-FI" smtClean="0"/>
              <a:t>9.12.2017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E958-4CAA-7445-BEE0-38F6FDBB3804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pohjakuva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" y="770"/>
            <a:ext cx="9139715" cy="6856460"/>
          </a:xfrm>
          <a:prstGeom prst="rect">
            <a:avLst/>
          </a:prstGeom>
        </p:spPr>
      </p:pic>
      <p:sp>
        <p:nvSpPr>
          <p:cNvPr id="5" name="Kaavion paikkamerkki 4"/>
          <p:cNvSpPr>
            <a:spLocks noGrp="1"/>
          </p:cNvSpPr>
          <p:nvPr>
            <p:ph type="chart" sz="quarter" idx="10"/>
          </p:nvPr>
        </p:nvSpPr>
        <p:spPr>
          <a:xfrm>
            <a:off x="457200" y="1081436"/>
            <a:ext cx="8229600" cy="501107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fi-FI" dirty="0" smtClean="0"/>
              <a:t>Lisää kaavio napsauttamalla kuvaketta</a:t>
            </a:r>
            <a:endParaRPr lang="fi-FI" dirty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A09B65-5461-4054-AB54-B15EEBC28673}" type="datetime1">
              <a:rPr lang="fi-FI" smtClean="0"/>
              <a:t>9.12.2017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7E958-4CAA-7445-BEE0-38F6FDBB3804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AA10-6A5F-4794-B83B-FC7FBBAFB198}" type="datetime1">
              <a:rPr lang="fi-FI" smtClean="0"/>
              <a:t>9.12.2017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7E958-4CAA-7445-BEE0-38F6FDBB3804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EBEA6-F9DF-421C-BD35-BEAA351ED2AC}" type="datetime1">
              <a:rPr lang="fi-FI" smtClean="0"/>
              <a:t>9.12.2017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SAK - Luottamushenkilöpaneeli 1/2017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E958-4CAA-7445-BEE0-38F6FDBB3804}" type="slidenum">
              <a:rPr/>
              <a:pPr/>
              <a:t>‹#›</a:t>
            </a:fld>
            <a:endParaRPr lang="fi-FI" dirty="0"/>
          </a:p>
        </p:txBody>
      </p:sp>
      <p:sp>
        <p:nvSpPr>
          <p:cNvPr id="8" name="Otsikon paikkamerkki 7"/>
          <p:cNvSpPr>
            <a:spLocks noGrp="1"/>
          </p:cNvSpPr>
          <p:nvPr>
            <p:ph type="title"/>
          </p:nvPr>
        </p:nvSpPr>
        <p:spPr>
          <a:xfrm>
            <a:off x="2491042" y="835330"/>
            <a:ext cx="61957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osoitt.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idx="1"/>
          </p:nvPr>
        </p:nvSpPr>
        <p:spPr>
          <a:xfrm>
            <a:off x="2491042" y="1978330"/>
            <a:ext cx="6195758" cy="4147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60" r:id="rId5"/>
    <p:sldLayoutId id="2147483661" r:id="rId6"/>
    <p:sldLayoutId id="2147483662" r:id="rId7"/>
    <p:sldLayoutId id="2147483657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000" b="1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marR="0" indent="-215900" algn="l" defTabSz="4572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>
          <a:srgbClr val="FF0000"/>
        </a:buClr>
        <a:buSzTx/>
        <a:buFont typeface="Wingdings" charset="2"/>
        <a:buChar char="§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marR="0" indent="-215900" algn="l" defTabSz="45720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rgbClr val="FF0000"/>
        </a:buClr>
        <a:buSzPct val="80000"/>
        <a:buFont typeface="Arial" charset="0"/>
        <a:buChar char="➤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2625" marR="0" indent="-215900" algn="l" defTabSz="457200" rtl="0" eaLnBrk="1" fontAlgn="base" latinLnBrk="0" hangingPunct="1">
        <a:lnSpc>
          <a:spcPct val="100000"/>
        </a:lnSpc>
        <a:spcBef>
          <a:spcPts val="800"/>
        </a:spcBef>
        <a:spcAft>
          <a:spcPct val="0"/>
        </a:spcAft>
        <a:buClr>
          <a:schemeClr val="accent5"/>
        </a:buClr>
        <a:buSzPct val="80000"/>
        <a:buFont typeface="Lucida Grande" charset="0"/>
        <a:buChar char="➤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SzPct val="80000"/>
        <a:buFont typeface="Arial"/>
        <a:buChar char="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SzPct val="80000"/>
        <a:buFont typeface="Arial"/>
        <a:buChar char="➤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1600" dirty="0" smtClean="0"/>
              <a:t>Harjoittelu ja työssäoppiminen</a:t>
            </a:r>
            <a:br>
              <a:rPr lang="fi-FI" sz="1600" dirty="0" smtClean="0"/>
            </a:br>
            <a:r>
              <a:rPr lang="fi-FI" sz="1600" dirty="0" err="1" smtClean="0"/>
              <a:t>SAK:laisilla</a:t>
            </a:r>
            <a:r>
              <a:rPr lang="fi-FI" sz="1600" dirty="0" smtClean="0"/>
              <a:t> työpaikoilla</a:t>
            </a:r>
            <a:br>
              <a:rPr lang="fi-FI" sz="1600" dirty="0" smtClean="0"/>
            </a:br>
            <a:r>
              <a:rPr lang="fi-FI" sz="1600" dirty="0"/>
              <a:t/>
            </a:r>
            <a:br>
              <a:rPr lang="fi-FI" sz="1600" dirty="0"/>
            </a:br>
            <a:r>
              <a:rPr lang="fi-FI" sz="1400" dirty="0" smtClean="0"/>
              <a:t>SAK:n luottamushenkilöpaneeli</a:t>
            </a:r>
            <a:br>
              <a:rPr lang="fi-FI" sz="1400" dirty="0" smtClean="0"/>
            </a:br>
            <a:r>
              <a:rPr lang="fi-FI" sz="1400" dirty="0" smtClean="0"/>
              <a:t>tammikuu 2017</a:t>
            </a:r>
            <a:br>
              <a:rPr lang="fi-FI" sz="1400" dirty="0" smtClean="0"/>
            </a:br>
            <a:r>
              <a:rPr lang="fi-FI" sz="1400" dirty="0" smtClean="0"/>
              <a:t>N=922</a:t>
            </a:r>
            <a:endParaRPr lang="fi-FI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652341337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1067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965682536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433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801324427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346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9826087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29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428439952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15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46046735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633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886458457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054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03794202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833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82894513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8922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30297155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639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Lähes puolella (48 %) SAK:n luottamushenkilöpaneelin jäsenten työpaikoista on tällä hetkellä harjoittelijoita tai </a:t>
            </a:r>
            <a:r>
              <a:rPr lang="fi-FI" dirty="0" err="1" smtClean="0"/>
              <a:t>työssäoppijia</a:t>
            </a:r>
            <a:r>
              <a:rPr lang="fi-FI" dirty="0" smtClean="0"/>
              <a:t>, joiden harjoittelu liittyy opiskeluun. Tilanteessa ei ole tapahtunut muutosta verrattuna vuoteen 2012.</a:t>
            </a:r>
          </a:p>
          <a:p>
            <a:r>
              <a:rPr lang="fi-FI" dirty="0" smtClean="0"/>
              <a:t>Eniten heitä on yksityisillä palvelualoilla (60 %) sekä julkisella puolella (57 %).</a:t>
            </a:r>
          </a:p>
          <a:p>
            <a:r>
              <a:rPr lang="fi-FI" dirty="0" smtClean="0"/>
              <a:t>Työllistämistoimiin liittyviä harjoittelijoita tai </a:t>
            </a:r>
            <a:r>
              <a:rPr lang="fi-FI" dirty="0" err="1" smtClean="0"/>
              <a:t>työssäoppijoita</a:t>
            </a:r>
            <a:r>
              <a:rPr lang="fi-FI" dirty="0" smtClean="0"/>
              <a:t> on vain pienellä osalla yksityisen sektorin työpaikoista: teollisuus 8 %, kuljetus 10 % ja yksityinen palvelusektori 15 %. Sen sijaan heitä on 38 prosentilla julkisen puolen työpaikoista.</a:t>
            </a:r>
          </a:p>
          <a:p>
            <a:r>
              <a:rPr lang="fi-FI" dirty="0" smtClean="0"/>
              <a:t>Neljänneksellä työpaikoista on harjoittelusta sovittu </a:t>
            </a:r>
            <a:r>
              <a:rPr lang="fi-FI" dirty="0" err="1" smtClean="0"/>
              <a:t>yt</a:t>
            </a:r>
            <a:r>
              <a:rPr lang="fi-FI" dirty="0" smtClean="0"/>
              <a:t>-menettelyssä työntekijöiden kanssa. Ja vain vajaalla kolmanneksella työnohjauksesta on tehty erillinen suunnitelma.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2911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827938806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318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238596675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3121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065526737"/>
              </p:ext>
            </p:extLst>
          </p:nvPr>
        </p:nvGraphicFramePr>
        <p:xfrm>
          <a:off x="1828800" y="1157288"/>
          <a:ext cx="6731000" cy="495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061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45 % luottamushenkilöistä kokee, että työnohjaajat saavat vain niukasti (26 %) tai ei lainkaan (19 %) ohjausta tai opastusta tehtäväänsä.</a:t>
            </a:r>
          </a:p>
          <a:p>
            <a:r>
              <a:rPr lang="fi-FI" dirty="0" smtClean="0"/>
              <a:t>Luottamushenkilöiden mukaan vain 23 prosentilla työpaikoista työnohjaajat saavat korvauksen ohjaukseen käyttämästään ajasta.</a:t>
            </a:r>
          </a:p>
          <a:p>
            <a:r>
              <a:rPr lang="fi-FI" dirty="0" smtClean="0"/>
              <a:t>68% luottamushenkilöistä kertoo, että työnohjaus koetaan työpaikalla jonkin verran (61 %) tai erittäin (7 %) kuormittavaksi.</a:t>
            </a:r>
          </a:p>
          <a:p>
            <a:r>
              <a:rPr lang="fi-FI" dirty="0" smtClean="0"/>
              <a:t>Lähes kolmanneksen (30 %) mukaan harjoittelijoita/</a:t>
            </a:r>
            <a:r>
              <a:rPr lang="fi-FI" dirty="0" err="1" smtClean="0"/>
              <a:t>työssäoppijoita</a:t>
            </a:r>
            <a:r>
              <a:rPr lang="fi-FI" dirty="0" smtClean="0"/>
              <a:t> käytetään ainakin joskus korvaamaan vakituista työvoimaa – (25 % joskus ja 5 % säännöllisesti). Keskimääräistä useammin näin tehdään julkisella puolella (40 %) ja yksityisillä palvelualoilla (39 %).</a:t>
            </a:r>
          </a:p>
          <a:p>
            <a:r>
              <a:rPr lang="fi-FI" dirty="0" smtClean="0"/>
              <a:t>Harjoitteluun ja työssäoppimiseen liittyvistä ongelmista luottamushenkilöt pitävät suurimpana sitä, että vastuu </a:t>
            </a:r>
            <a:r>
              <a:rPr lang="fi-FI" dirty="0" err="1" smtClean="0"/>
              <a:t>työssäoppijan</a:t>
            </a:r>
            <a:r>
              <a:rPr lang="fi-FI" dirty="0" smtClean="0"/>
              <a:t> tai harjoittelijan ohjaamisesta on epäselvä, ja että heidät lasketaan työvuorosuunnittelussa henkilöstövahvuuteen.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323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4" name="Kaavion paikkamerkki 3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218046525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385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86665209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38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863269528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540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588696554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326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539845075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572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SAK - Luottamushenkilöpaneeli 1/2017</a:t>
            </a:r>
            <a:endParaRPr lang="fi-FI" dirty="0"/>
          </a:p>
        </p:txBody>
      </p:sp>
      <p:graphicFrame>
        <p:nvGraphicFramePr>
          <p:cNvPr id="6" name="Kaavion paikkamerkki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324588014"/>
              </p:ext>
            </p:extLst>
          </p:nvPr>
        </p:nvGraphicFramePr>
        <p:xfrm>
          <a:off x="2413000" y="1157288"/>
          <a:ext cx="6146800" cy="455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978750"/>
      </p:ext>
    </p:extLst>
  </p:cSld>
  <p:clrMapOvr>
    <a:masterClrMapping/>
  </p:clrMapOvr>
</p:sld>
</file>

<file path=ppt/theme/theme1.xml><?xml version="1.0" encoding="utf-8"?>
<a:theme xmlns:a="http://schemas.openxmlformats.org/drawingml/2006/main" name="SAK_kalvopohja lisätty balanco kalvolla">
  <a:themeElements>
    <a:clrScheme name="SAK">
      <a:dk1>
        <a:sysClr val="windowText" lastClr="000000"/>
      </a:dk1>
      <a:lt1>
        <a:sysClr val="window" lastClr="FFFFFF"/>
      </a:lt1>
      <a:dk2>
        <a:srgbClr val="E8112D"/>
      </a:dk2>
      <a:lt2>
        <a:srgbClr val="F49E00"/>
      </a:lt2>
      <a:accent1>
        <a:srgbClr val="960233"/>
      </a:accent1>
      <a:accent2>
        <a:srgbClr val="894B80"/>
      </a:accent2>
      <a:accent3>
        <a:srgbClr val="502851"/>
      </a:accent3>
      <a:accent4>
        <a:srgbClr val="2E77AB"/>
      </a:accent4>
      <a:accent5>
        <a:srgbClr val="6EA447"/>
      </a:accent5>
      <a:accent6>
        <a:srgbClr val="006262"/>
      </a:accent6>
      <a:hlink>
        <a:srgbClr val="2E77AB"/>
      </a:hlink>
      <a:folHlink>
        <a:srgbClr val="894B80"/>
      </a:folHlink>
    </a:clrScheme>
    <a:fontScheme name="Deluxe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SAK_kalvopohja lisätty balanco kalvolla</Template>
  <TotalTime>629</TotalTime>
  <Words>457</Words>
  <Application>Microsoft Office PowerPoint</Application>
  <PresentationFormat>Näytössä katseltava diaesitys (4:3)</PresentationFormat>
  <Paragraphs>53</Paragraphs>
  <Slides>22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8" baseType="lpstr">
      <vt:lpstr>Arial</vt:lpstr>
      <vt:lpstr>Calibri</vt:lpstr>
      <vt:lpstr>Lucida Grande</vt:lpstr>
      <vt:lpstr>Trebuchet MS</vt:lpstr>
      <vt:lpstr>Wingdings</vt:lpstr>
      <vt:lpstr>SAK_kalvopohja lisätty balanco kalvolla</vt:lpstr>
      <vt:lpstr>Harjoittelu ja työssäoppiminen SAK:laisilla työpaikoilla  SAK:n luottamushenkilöpaneeli tammikuu 2017 N=922</vt:lpstr>
      <vt:lpstr>Yhteenvetoa</vt:lpstr>
      <vt:lpstr>Yhteenvetoa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SAK 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Harjoittelu ja työssäoppiminen SAK:laisilla työpaikoilla</dc:title>
  <dc:creator>SAK</dc:creator>
  <cp:lastModifiedBy>Pauli Vento</cp:lastModifiedBy>
  <cp:revision>73</cp:revision>
  <dcterms:created xsi:type="dcterms:W3CDTF">2013-08-20T11:21:10Z</dcterms:created>
  <dcterms:modified xsi:type="dcterms:W3CDTF">2017-12-09T15:30:58Z</dcterms:modified>
</cp:coreProperties>
</file>