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Taul1!$E$134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Taul1!$D$135:$D$139</c:f>
              <c:strCache>
                <c:ptCount val="5"/>
                <c:pt idx="0">
                  <c:v>Teollisuus</c:v>
                </c:pt>
                <c:pt idx="1">
                  <c:v>Julkinen ala</c:v>
                </c:pt>
                <c:pt idx="2">
                  <c:v>Yksityiset palvelualat</c:v>
                </c:pt>
                <c:pt idx="3">
                  <c:v>Kuljetusala</c:v>
                </c:pt>
                <c:pt idx="4">
                  <c:v>Kaikki</c:v>
                </c:pt>
              </c:strCache>
            </c:strRef>
          </c:cat>
          <c:val>
            <c:numRef>
              <c:f>Taul1!$E$135:$E$139</c:f>
              <c:numCache>
                <c:formatCode>General</c:formatCode>
                <c:ptCount val="5"/>
                <c:pt idx="0">
                  <c:v>46</c:v>
                </c:pt>
                <c:pt idx="1">
                  <c:v>48</c:v>
                </c:pt>
                <c:pt idx="2">
                  <c:v>48</c:v>
                </c:pt>
                <c:pt idx="3">
                  <c:v>34</c:v>
                </c:pt>
                <c:pt idx="4">
                  <c:v>46</c:v>
                </c:pt>
              </c:numCache>
            </c:numRef>
          </c:val>
        </c:ser>
        <c:ser>
          <c:idx val="1"/>
          <c:order val="1"/>
          <c:tx>
            <c:strRef>
              <c:f>Taul1!$F$134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Taul1!$D$135:$D$139</c:f>
              <c:strCache>
                <c:ptCount val="5"/>
                <c:pt idx="0">
                  <c:v>Teollisuus</c:v>
                </c:pt>
                <c:pt idx="1">
                  <c:v>Julkinen ala</c:v>
                </c:pt>
                <c:pt idx="2">
                  <c:v>Yksityiset palvelualat</c:v>
                </c:pt>
                <c:pt idx="3">
                  <c:v>Kuljetusala</c:v>
                </c:pt>
                <c:pt idx="4">
                  <c:v>Kaikki</c:v>
                </c:pt>
              </c:strCache>
            </c:strRef>
          </c:cat>
          <c:val>
            <c:numRef>
              <c:f>Taul1!$F$135:$F$139</c:f>
              <c:numCache>
                <c:formatCode>General</c:formatCode>
                <c:ptCount val="5"/>
                <c:pt idx="0">
                  <c:v>24</c:v>
                </c:pt>
                <c:pt idx="1">
                  <c:v>17</c:v>
                </c:pt>
                <c:pt idx="2">
                  <c:v>15</c:v>
                </c:pt>
                <c:pt idx="3">
                  <c:v>36</c:v>
                </c:pt>
                <c:pt idx="4">
                  <c:v>21</c:v>
                </c:pt>
              </c:numCache>
            </c:numRef>
          </c:val>
        </c:ser>
        <c:ser>
          <c:idx val="2"/>
          <c:order val="2"/>
          <c:tx>
            <c:strRef>
              <c:f>Taul1!$G$134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Taul1!$D$135:$D$139</c:f>
              <c:strCache>
                <c:ptCount val="5"/>
                <c:pt idx="0">
                  <c:v>Teollisuus</c:v>
                </c:pt>
                <c:pt idx="1">
                  <c:v>Julkinen ala</c:v>
                </c:pt>
                <c:pt idx="2">
                  <c:v>Yksityiset palvelualat</c:v>
                </c:pt>
                <c:pt idx="3">
                  <c:v>Kuljetusala</c:v>
                </c:pt>
                <c:pt idx="4">
                  <c:v>Kaikki</c:v>
                </c:pt>
              </c:strCache>
            </c:strRef>
          </c:cat>
          <c:val>
            <c:numRef>
              <c:f>Taul1!$G$135:$G$139</c:f>
              <c:numCache>
                <c:formatCode>General</c:formatCode>
                <c:ptCount val="5"/>
                <c:pt idx="0">
                  <c:v>30</c:v>
                </c:pt>
                <c:pt idx="1">
                  <c:v>35</c:v>
                </c:pt>
                <c:pt idx="2">
                  <c:v>37</c:v>
                </c:pt>
                <c:pt idx="3">
                  <c:v>30</c:v>
                </c:pt>
                <c:pt idx="4">
                  <c:v>33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90797216"/>
        <c:axId val="1890797760"/>
      </c:barChart>
      <c:catAx>
        <c:axId val="189079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890797760"/>
        <c:crosses val="autoZero"/>
        <c:auto val="1"/>
        <c:lblAlgn val="ctr"/>
        <c:lblOffset val="100"/>
        <c:noMultiLvlLbl val="0"/>
      </c:catAx>
      <c:valAx>
        <c:axId val="189079776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89079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42109647547722"/>
          <c:y val="2.9248870815598179E-2"/>
          <c:w val="0.82655966894193311"/>
          <c:h val="0.718638103849593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kyllä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kaikki</c:v>
                </c:pt>
                <c:pt idx="2">
                  <c:v>julkinen</c:v>
                </c:pt>
                <c:pt idx="3">
                  <c:v>yksityinen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51</c:v>
                </c:pt>
                <c:pt idx="2">
                  <c:v>52</c:v>
                </c:pt>
                <c:pt idx="3">
                  <c:v>51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kaikki</c:v>
                </c:pt>
                <c:pt idx="2">
                  <c:v>julkinen</c:v>
                </c:pt>
                <c:pt idx="3">
                  <c:v>yksityinen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21</c:v>
                </c:pt>
                <c:pt idx="2">
                  <c:v>19</c:v>
                </c:pt>
                <c:pt idx="3">
                  <c:v>23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ei osaa sanoa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kaikki</c:v>
                </c:pt>
                <c:pt idx="2">
                  <c:v>julkinen</c:v>
                </c:pt>
                <c:pt idx="3">
                  <c:v>yksityinen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28</c:v>
                </c:pt>
                <c:pt idx="2">
                  <c:v>29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overlap val="100"/>
        <c:axId val="1946057776"/>
        <c:axId val="1946047984"/>
      </c:barChart>
      <c:catAx>
        <c:axId val="1946057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946047984"/>
        <c:crosses val="autoZero"/>
        <c:auto val="1"/>
        <c:lblAlgn val="ctr"/>
        <c:lblOffset val="100"/>
        <c:noMultiLvlLbl val="0"/>
      </c:catAx>
      <c:valAx>
        <c:axId val="1946047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94605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170597853799728"/>
          <c:y val="0.87109348511458151"/>
          <c:w val="0.36568633874488782"/>
          <c:h val="5.88100224556880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Taul1!$N$140</c:f>
              <c:strCache>
                <c:ptCount val="1"/>
                <c:pt idx="0">
                  <c:v>Erillinen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Taul1!$M$141:$M$145</c:f>
              <c:strCache>
                <c:ptCount val="5"/>
                <c:pt idx="0">
                  <c:v>Teollisuus</c:v>
                </c:pt>
                <c:pt idx="1">
                  <c:v>Julkinen ala</c:v>
                </c:pt>
                <c:pt idx="2">
                  <c:v>Yksityiset palvelualat</c:v>
                </c:pt>
                <c:pt idx="3">
                  <c:v>Kuljetusala</c:v>
                </c:pt>
                <c:pt idx="4">
                  <c:v>Kaikki</c:v>
                </c:pt>
              </c:strCache>
            </c:strRef>
          </c:cat>
          <c:val>
            <c:numRef>
              <c:f>Taul1!$N$141:$N$145</c:f>
              <c:numCache>
                <c:formatCode>General</c:formatCode>
                <c:ptCount val="5"/>
                <c:pt idx="0">
                  <c:v>20</c:v>
                </c:pt>
                <c:pt idx="1">
                  <c:v>14</c:v>
                </c:pt>
                <c:pt idx="2">
                  <c:v>15</c:v>
                </c:pt>
                <c:pt idx="3">
                  <c:v>13</c:v>
                </c:pt>
                <c:pt idx="4">
                  <c:v>17</c:v>
                </c:pt>
              </c:numCache>
            </c:numRef>
          </c:val>
        </c:ser>
        <c:ser>
          <c:idx val="1"/>
          <c:order val="1"/>
          <c:tx>
            <c:strRef>
              <c:f>Taul1!$O$140</c:f>
              <c:strCache>
                <c:ptCount val="1"/>
                <c:pt idx="0">
                  <c:v>Osa tasa-arvosuunnitelmaa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Taul1!$M$141:$M$145</c:f>
              <c:strCache>
                <c:ptCount val="5"/>
                <c:pt idx="0">
                  <c:v>Teollisuus</c:v>
                </c:pt>
                <c:pt idx="1">
                  <c:v>Julkinen ala</c:v>
                </c:pt>
                <c:pt idx="2">
                  <c:v>Yksityiset palvelualat</c:v>
                </c:pt>
                <c:pt idx="3">
                  <c:v>Kuljetusala</c:v>
                </c:pt>
                <c:pt idx="4">
                  <c:v>Kaikki</c:v>
                </c:pt>
              </c:strCache>
            </c:strRef>
          </c:cat>
          <c:val>
            <c:numRef>
              <c:f>Taul1!$O$141:$O$145</c:f>
              <c:numCache>
                <c:formatCode>General</c:formatCode>
                <c:ptCount val="5"/>
                <c:pt idx="0">
                  <c:v>52</c:v>
                </c:pt>
                <c:pt idx="1">
                  <c:v>56</c:v>
                </c:pt>
                <c:pt idx="2">
                  <c:v>49</c:v>
                </c:pt>
                <c:pt idx="3">
                  <c:v>63</c:v>
                </c:pt>
                <c:pt idx="4">
                  <c:v>53</c:v>
                </c:pt>
              </c:numCache>
            </c:numRef>
          </c:val>
        </c:ser>
        <c:ser>
          <c:idx val="2"/>
          <c:order val="2"/>
          <c:tx>
            <c:strRef>
              <c:f>Taul1!$P$140</c:f>
              <c:strCache>
                <c:ptCount val="1"/>
                <c:pt idx="0">
                  <c:v>Osa työsuojelun toimintaohjelmaa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Taul1!$M$141:$M$145</c:f>
              <c:strCache>
                <c:ptCount val="5"/>
                <c:pt idx="0">
                  <c:v>Teollisuus</c:v>
                </c:pt>
                <c:pt idx="1">
                  <c:v>Julkinen ala</c:v>
                </c:pt>
                <c:pt idx="2">
                  <c:v>Yksityiset palvelualat</c:v>
                </c:pt>
                <c:pt idx="3">
                  <c:v>Kuljetusala</c:v>
                </c:pt>
                <c:pt idx="4">
                  <c:v>Kaikki</c:v>
                </c:pt>
              </c:strCache>
            </c:strRef>
          </c:cat>
          <c:val>
            <c:numRef>
              <c:f>Taul1!$P$141:$P$145</c:f>
              <c:numCache>
                <c:formatCode>General</c:formatCode>
                <c:ptCount val="5"/>
                <c:pt idx="0">
                  <c:v>7</c:v>
                </c:pt>
                <c:pt idx="1">
                  <c:v>13</c:v>
                </c:pt>
                <c:pt idx="2">
                  <c:v>4</c:v>
                </c:pt>
                <c:pt idx="3">
                  <c:v>13</c:v>
                </c:pt>
                <c:pt idx="4">
                  <c:v>8</c:v>
                </c:pt>
              </c:numCache>
            </c:numRef>
          </c:val>
        </c:ser>
        <c:ser>
          <c:idx val="3"/>
          <c:order val="3"/>
          <c:tx>
            <c:strRef>
              <c:f>Taul1!$Q$140</c:f>
              <c:strCache>
                <c:ptCount val="1"/>
                <c:pt idx="0">
                  <c:v>Osa henkilöstösuunnitelmaa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Taul1!$M$141:$M$145</c:f>
              <c:strCache>
                <c:ptCount val="5"/>
                <c:pt idx="0">
                  <c:v>Teollisuus</c:v>
                </c:pt>
                <c:pt idx="1">
                  <c:v>Julkinen ala</c:v>
                </c:pt>
                <c:pt idx="2">
                  <c:v>Yksityiset palvelualat</c:v>
                </c:pt>
                <c:pt idx="3">
                  <c:v>Kuljetusala</c:v>
                </c:pt>
                <c:pt idx="4">
                  <c:v>Kaikki</c:v>
                </c:pt>
              </c:strCache>
            </c:strRef>
          </c:cat>
          <c:val>
            <c:numRef>
              <c:f>Taul1!$Q$141:$Q$145</c:f>
              <c:numCache>
                <c:formatCode>General</c:formatCode>
                <c:ptCount val="5"/>
                <c:pt idx="0">
                  <c:v>10</c:v>
                </c:pt>
                <c:pt idx="1">
                  <c:v>13</c:v>
                </c:pt>
                <c:pt idx="2">
                  <c:v>16</c:v>
                </c:pt>
                <c:pt idx="4">
                  <c:v>12</c:v>
                </c:pt>
              </c:numCache>
            </c:numRef>
          </c:val>
        </c:ser>
        <c:ser>
          <c:idx val="4"/>
          <c:order val="4"/>
          <c:tx>
            <c:strRef>
              <c:f>Taul1!$R$140</c:f>
              <c:strCache>
                <c:ptCount val="1"/>
                <c:pt idx="0">
                  <c:v>En osaa sanoa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Taul1!$M$141:$M$145</c:f>
              <c:strCache>
                <c:ptCount val="5"/>
                <c:pt idx="0">
                  <c:v>Teollisuus</c:v>
                </c:pt>
                <c:pt idx="1">
                  <c:v>Julkinen ala</c:v>
                </c:pt>
                <c:pt idx="2">
                  <c:v>Yksityiset palvelualat</c:v>
                </c:pt>
                <c:pt idx="3">
                  <c:v>Kuljetusala</c:v>
                </c:pt>
                <c:pt idx="4">
                  <c:v>Kaikki</c:v>
                </c:pt>
              </c:strCache>
            </c:strRef>
          </c:cat>
          <c:val>
            <c:numRef>
              <c:f>Taul1!$R$141:$R$145</c:f>
              <c:numCache>
                <c:formatCode>General</c:formatCode>
                <c:ptCount val="5"/>
                <c:pt idx="0">
                  <c:v>11</c:v>
                </c:pt>
                <c:pt idx="1">
                  <c:v>4</c:v>
                </c:pt>
                <c:pt idx="2">
                  <c:v>11</c:v>
                </c:pt>
                <c:pt idx="3">
                  <c:v>13</c:v>
                </c:pt>
                <c:pt idx="4">
                  <c:v>9</c:v>
                </c:pt>
              </c:numCache>
            </c:numRef>
          </c:val>
        </c:ser>
        <c:ser>
          <c:idx val="5"/>
          <c:order val="5"/>
          <c:tx>
            <c:strRef>
              <c:f>Taul1!$S$140</c:f>
              <c:strCache>
                <c:ptCount val="1"/>
                <c:pt idx="0">
                  <c:v>Osa jotain muuta suunnitelmaa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Taul1!$M$141:$M$145</c:f>
              <c:strCache>
                <c:ptCount val="5"/>
                <c:pt idx="0">
                  <c:v>Teollisuus</c:v>
                </c:pt>
                <c:pt idx="1">
                  <c:v>Julkinen ala</c:v>
                </c:pt>
                <c:pt idx="2">
                  <c:v>Yksityiset palvelualat</c:v>
                </c:pt>
                <c:pt idx="3">
                  <c:v>Kuljetusala</c:v>
                </c:pt>
                <c:pt idx="4">
                  <c:v>Kaikki</c:v>
                </c:pt>
              </c:strCache>
            </c:strRef>
          </c:cat>
          <c:val>
            <c:numRef>
              <c:f>Taul1!$S$141:$S$145</c:f>
              <c:numCache>
                <c:formatCode>General</c:formatCode>
                <c:ptCount val="5"/>
                <c:pt idx="2">
                  <c:v>5</c:v>
                </c:pt>
                <c:pt idx="4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210784"/>
        <c:axId val="35211328"/>
      </c:barChart>
      <c:catAx>
        <c:axId val="35210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211328"/>
        <c:crosses val="autoZero"/>
        <c:auto val="1"/>
        <c:lblAlgn val="ctr"/>
        <c:lblOffset val="100"/>
        <c:noMultiLvlLbl val="0"/>
      </c:catAx>
      <c:valAx>
        <c:axId val="35211328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521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42109647547722"/>
          <c:y val="2.9248870815598179E-2"/>
          <c:w val="0.82655966894193311"/>
          <c:h val="0.629749177904486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oma erillinen suunnitelma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kaikki</c:v>
                </c:pt>
                <c:pt idx="2">
                  <c:v>julkinen</c:v>
                </c:pt>
                <c:pt idx="3">
                  <c:v>yksityinen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14</c:v>
                </c:pt>
                <c:pt idx="2">
                  <c:v>16</c:v>
                </c:pt>
                <c:pt idx="3">
                  <c:v>13</c:v>
                </c:pt>
              </c:numCache>
            </c:numRef>
          </c:val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osa tasa-arvosuunnitelmaa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kaikki</c:v>
                </c:pt>
                <c:pt idx="2">
                  <c:v>julkinen</c:v>
                </c:pt>
                <c:pt idx="3">
                  <c:v>yksityinen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68</c:v>
                </c:pt>
                <c:pt idx="2">
                  <c:v>65</c:v>
                </c:pt>
                <c:pt idx="3">
                  <c:v>71</c:v>
                </c:pt>
              </c:numCache>
            </c:numRef>
          </c:val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osa työsuojelun toimintaohjelmaa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kaikki</c:v>
                </c:pt>
                <c:pt idx="2">
                  <c:v>julkinen</c:v>
                </c:pt>
                <c:pt idx="3">
                  <c:v>yksityinen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4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osa henkilöstösuunnitelmaa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kaikki</c:v>
                </c:pt>
                <c:pt idx="2">
                  <c:v>julkinen</c:v>
                </c:pt>
                <c:pt idx="3">
                  <c:v>yksityinen</c:v>
                </c:pt>
              </c:strCache>
            </c:strRef>
          </c:cat>
          <c:val>
            <c:numRef>
              <c:f>Taul1!$E$2:$E$5</c:f>
              <c:numCache>
                <c:formatCode>General</c:formatCode>
                <c:ptCount val="4"/>
                <c:pt idx="0">
                  <c:v>7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osa muuta suunnitelmaa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kaikki</c:v>
                </c:pt>
                <c:pt idx="2">
                  <c:v>julkinen</c:v>
                </c:pt>
                <c:pt idx="3">
                  <c:v>yksityinen</c:v>
                </c:pt>
              </c:strCache>
            </c:strRef>
          </c:cat>
          <c:val>
            <c:numRef>
              <c:f>Taul1!$F$2:$F$5</c:f>
              <c:numCache>
                <c:formatCode>General</c:formatCode>
                <c:ptCount val="4"/>
                <c:pt idx="0">
                  <c:v>2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ei osaa sanoa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kaikki</c:v>
                </c:pt>
                <c:pt idx="2">
                  <c:v>julkinen</c:v>
                </c:pt>
                <c:pt idx="3">
                  <c:v>yksityinen</c:v>
                </c:pt>
              </c:strCache>
            </c:strRef>
          </c:cat>
          <c:val>
            <c:numRef>
              <c:f>Taul1!$G$2:$G$5</c:f>
              <c:numCache>
                <c:formatCode>General</c:formatCode>
                <c:ptCount val="4"/>
                <c:pt idx="0">
                  <c:v>4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overlap val="100"/>
        <c:axId val="35221664"/>
        <c:axId val="35222208"/>
      </c:barChart>
      <c:catAx>
        <c:axId val="35221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222208"/>
        <c:crosses val="autoZero"/>
        <c:auto val="1"/>
        <c:lblAlgn val="ctr"/>
        <c:lblOffset val="100"/>
        <c:noMultiLvlLbl val="0"/>
      </c:catAx>
      <c:valAx>
        <c:axId val="35222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22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18808926263653"/>
          <c:y val="0.78646127854707826"/>
          <c:w val="0.8467227525526605"/>
          <c:h val="0.201675445741696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DB6B-EE2C-435C-AE5F-E313E6272B3E}" type="datetimeFigureOut">
              <a:rPr lang="fi-FI" smtClean="0"/>
              <a:t>9.12.2017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4651C-8BE4-4CC0-9FDB-9EE9C982865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716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4651C-8BE4-4CC0-9FDB-9EE9C982865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664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4651C-8BE4-4CC0-9FDB-9EE9C982865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528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4651C-8BE4-4CC0-9FDB-9EE9C982865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656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0" y="5661248"/>
            <a:ext cx="12192000" cy="1196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2926959" y="5911180"/>
            <a:ext cx="633808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i-FI" sz="2400" b="1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SAK	AKAVA	STTK</a:t>
            </a: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1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489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85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5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381125"/>
            <a:ext cx="10515600" cy="4143598"/>
          </a:xfrm>
        </p:spPr>
        <p:txBody>
          <a:bodyPr/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0" y="5661248"/>
            <a:ext cx="12192000" cy="1196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26.6.2017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E2A784-4B9E-42EE-A98E-A323B28F5E82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2926959" y="5911180"/>
            <a:ext cx="633808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i-FI" sz="2400" b="1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SAK	AKAVA	STTK</a:t>
            </a: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6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453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36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634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79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708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082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01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26.6.2017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2A784-4B9E-42EE-A98E-A323B28F5E8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46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35112"/>
          </a:xfrm>
        </p:spPr>
        <p:txBody>
          <a:bodyPr>
            <a:normAutofit/>
          </a:bodyPr>
          <a:lstStyle/>
          <a:p>
            <a:r>
              <a:rPr lang="fi-FI" sz="4800" dirty="0"/>
              <a:t>Yhdenvertaisuussuunnitelma vähintään 30 hengen työpaikoilla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086100"/>
            <a:ext cx="9144000" cy="1724025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SAK:n, Akavan ja STTK:n kyselyt henkilöstön edustajille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maalis</a:t>
            </a:r>
            <a:r>
              <a:rPr lang="fi-FI" dirty="0" smtClean="0"/>
              <a:t>- </a:t>
            </a:r>
            <a:r>
              <a:rPr lang="fi-FI" dirty="0"/>
              <a:t>ja huhtikuussa 2017</a:t>
            </a:r>
          </a:p>
          <a:p>
            <a:r>
              <a:rPr lang="fi-FI" dirty="0"/>
              <a:t> </a:t>
            </a:r>
          </a:p>
          <a:p>
            <a:r>
              <a:rPr lang="fi-FI" dirty="0"/>
              <a:t>N=589 (SAK)</a:t>
            </a:r>
          </a:p>
          <a:p>
            <a:r>
              <a:rPr lang="fi-FI" dirty="0" smtClean="0"/>
              <a:t>N=407 </a:t>
            </a:r>
            <a:r>
              <a:rPr lang="fi-FI" dirty="0"/>
              <a:t>(Akava)</a:t>
            </a:r>
          </a:p>
          <a:p>
            <a:r>
              <a:rPr lang="fi-FI" dirty="0" smtClean="0"/>
              <a:t>N=604 </a:t>
            </a:r>
            <a:r>
              <a:rPr lang="fi-FI" dirty="0"/>
              <a:t>(STTK)</a:t>
            </a:r>
          </a:p>
        </p:txBody>
      </p:sp>
      <p:sp>
        <p:nvSpPr>
          <p:cNvPr id="4" name="Suorakulmio 3"/>
          <p:cNvSpPr/>
          <p:nvPr/>
        </p:nvSpPr>
        <p:spPr>
          <a:xfrm>
            <a:off x="0" y="5661248"/>
            <a:ext cx="12192000" cy="11967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26959" y="5911180"/>
            <a:ext cx="633808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6119813" algn="r"/>
              </a:tabLst>
            </a:pPr>
            <a:r>
              <a:rPr kumimoji="0" lang="fi-FI" sz="2400" b="1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SAK	AKAVA	STTK</a:t>
            </a: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900" dirty="0" smtClean="0"/>
              <a:t>SAK: Onko työpaikallanne laadittu yhdenvertaisuussuunnitelma? (%)</a:t>
            </a:r>
            <a:endParaRPr lang="fi-FI" sz="29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pPr/>
              <a:t>2</a:t>
            </a:fld>
            <a:endParaRPr lang="fi-FI" dirty="0"/>
          </a:p>
        </p:txBody>
      </p:sp>
      <p:graphicFrame>
        <p:nvGraphicFramePr>
          <p:cNvPr id="6" name="Kaavio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842671"/>
              </p:ext>
            </p:extLst>
          </p:nvPr>
        </p:nvGraphicFramePr>
        <p:xfrm>
          <a:off x="838200" y="1381125"/>
          <a:ext cx="10515600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694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900" dirty="0" smtClean="0"/>
              <a:t>Akava: Onko työpaikallanne laadittu yhdenvertaisuussuunnitelma? (%)</a:t>
            </a:r>
            <a:endParaRPr lang="fi-FI" sz="29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pPr/>
              <a:t>3</a:t>
            </a:fld>
            <a:endParaRPr lang="fi-FI" dirty="0"/>
          </a:p>
        </p:txBody>
      </p:sp>
      <p:pic>
        <p:nvPicPr>
          <p:cNvPr id="7" name="Sisällön paikkamerkki 6"/>
          <p:cNvPicPr>
            <a:picLocks noGrp="1"/>
          </p:cNvPicPr>
          <p:nvPr>
            <p:ph idx="1"/>
            <p:extLst>
              <p:ext uri="{D42A27DB-BD31-4B8C-83A1-F6EECF244321}">
                <p14:modId xmlns:p14="http://schemas.microsoft.com/office/powerpoint/2010/main" val="46236410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966990" y="1190627"/>
            <a:ext cx="6258019" cy="433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94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2900" dirty="0" smtClean="0"/>
              <a:t>STTK: Onko työpaikallanne laadittu yhdenvertaisuussuunnitelma? (%)</a:t>
            </a:r>
            <a:endParaRPr lang="fi-FI" sz="29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pPr/>
              <a:t>4</a:t>
            </a:fld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383349"/>
              </p:ext>
            </p:extLst>
          </p:nvPr>
        </p:nvGraphicFramePr>
        <p:xfrm>
          <a:off x="838200" y="1381125"/>
          <a:ext cx="10515600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1672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900" dirty="0" smtClean="0"/>
              <a:t>SAK: Onko yhdenvertaisuussuunnitelma... (%)</a:t>
            </a:r>
            <a:endParaRPr lang="fi-FI" sz="29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pPr/>
              <a:t>5</a:t>
            </a:fld>
            <a:endParaRPr lang="fi-FI" dirty="0"/>
          </a:p>
        </p:txBody>
      </p:sp>
      <p:graphicFrame>
        <p:nvGraphicFramePr>
          <p:cNvPr id="6" name="Kaavio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568110"/>
              </p:ext>
            </p:extLst>
          </p:nvPr>
        </p:nvGraphicFramePr>
        <p:xfrm>
          <a:off x="838200" y="1381125"/>
          <a:ext cx="10515600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836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900" dirty="0" smtClean="0"/>
              <a:t>Akava: Onko yhdenvertaisuussuunnitelma... (%)</a:t>
            </a:r>
            <a:endParaRPr lang="fi-FI" sz="29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pPr/>
              <a:t>6</a:t>
            </a:fld>
            <a:endParaRPr lang="fi-FI" dirty="0"/>
          </a:p>
        </p:txBody>
      </p:sp>
      <p:pic>
        <p:nvPicPr>
          <p:cNvPr id="7" name="Sisällön paikkamerkki 6"/>
          <p:cNvPicPr>
            <a:picLocks noGrp="1"/>
          </p:cNvPicPr>
          <p:nvPr>
            <p:ph idx="1"/>
            <p:extLst>
              <p:ext uri="{D42A27DB-BD31-4B8C-83A1-F6EECF244321}">
                <p14:modId xmlns:p14="http://schemas.microsoft.com/office/powerpoint/2010/main" val="315212537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1586544" y="1381125"/>
            <a:ext cx="9018911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3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2900" dirty="0" smtClean="0"/>
              <a:t>STTK: Onko yhdenvertaisuussuunnitelma... (%)</a:t>
            </a:r>
            <a:endParaRPr lang="fi-FI" sz="29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26.6.2017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2A784-4B9E-42EE-A98E-A323B28F5E82}" type="slidenum">
              <a:rPr lang="fi-FI" smtClean="0"/>
              <a:pPr/>
              <a:t>7</a:t>
            </a:fld>
            <a:endParaRPr lang="fi-FI" dirty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58803"/>
              </p:ext>
            </p:extLst>
          </p:nvPr>
        </p:nvGraphicFramePr>
        <p:xfrm>
          <a:off x="838200" y="1381125"/>
          <a:ext cx="10515600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223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71</Words>
  <Application>Microsoft Office PowerPoint</Application>
  <PresentationFormat>Laajakuva</PresentationFormat>
  <Paragraphs>28</Paragraphs>
  <Slides>7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Sans Unicode</vt:lpstr>
      <vt:lpstr>Times New Roman</vt:lpstr>
      <vt:lpstr>Office-teema</vt:lpstr>
      <vt:lpstr>Yhdenvertaisuussuunnitelma vähintään 30 hengen työpaikoilla</vt:lpstr>
      <vt:lpstr>SAK: Onko työpaikallanne laadittu yhdenvertaisuussuunnitelma? (%)</vt:lpstr>
      <vt:lpstr>Akava: Onko työpaikallanne laadittu yhdenvertaisuussuunnitelma? (%)</vt:lpstr>
      <vt:lpstr>STTK: Onko työpaikallanne laadittu yhdenvertaisuussuunnitelma? (%)</vt:lpstr>
      <vt:lpstr>SAK: Onko yhdenvertaisuussuunnitelma... (%)</vt:lpstr>
      <vt:lpstr>Akava: Onko yhdenvertaisuussuunnitelma... (%)</vt:lpstr>
      <vt:lpstr>STTK: Onko yhdenvertaisuussuunnitelma... (%)</vt:lpstr>
    </vt:vector>
  </TitlesOfParts>
  <Company>SAK 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Yhdenvertaisuussuunnitelma vähintään 30 hengen työpaikoilla</dc:title>
  <dc:creator>Vento Pauli</dc:creator>
  <cp:lastModifiedBy>Pauli Vento</cp:lastModifiedBy>
  <cp:revision>8</cp:revision>
  <dcterms:created xsi:type="dcterms:W3CDTF">2017-06-21T06:03:21Z</dcterms:created>
  <dcterms:modified xsi:type="dcterms:W3CDTF">2017-12-09T15:15:55Z</dcterms:modified>
</cp:coreProperties>
</file>