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85" r:id="rId3"/>
    <p:sldId id="286" r:id="rId4"/>
    <p:sldId id="284" r:id="rId5"/>
    <p:sldId id="262" r:id="rId6"/>
    <p:sldId id="273" r:id="rId7"/>
    <p:sldId id="263" r:id="rId8"/>
    <p:sldId id="274" r:id="rId9"/>
    <p:sldId id="264" r:id="rId10"/>
    <p:sldId id="275" r:id="rId11"/>
    <p:sldId id="265" r:id="rId12"/>
    <p:sldId id="276" r:id="rId13"/>
    <p:sldId id="266" r:id="rId14"/>
    <p:sldId id="277" r:id="rId15"/>
    <p:sldId id="267" r:id="rId16"/>
    <p:sldId id="278" r:id="rId17"/>
    <p:sldId id="268" r:id="rId18"/>
    <p:sldId id="279" r:id="rId19"/>
    <p:sldId id="269" r:id="rId20"/>
    <p:sldId id="280" r:id="rId21"/>
    <p:sldId id="270" r:id="rId22"/>
    <p:sldId id="281" r:id="rId23"/>
    <p:sldId id="271" r:id="rId24"/>
    <p:sldId id="282" r:id="rId25"/>
    <p:sldId id="272" r:id="rId26"/>
    <p:sldId id="283" r:id="rId27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11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-laskentataulukko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-laskentataulukko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-laskentataulukko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-laskentataulukko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-laskentataulukko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-laskentataulukko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-laskentataulukko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-laskentataulukko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-laskentataulukko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-laskentataulukko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-laskentataulukko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-laskentataulukko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-laskentataulukko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-laskentataulukko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-laskentataulukko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-laskentataulukko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-laskentataulukko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-laskentataulukko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-laskentataulukko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Vastaajat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Taul1!$K$183:$K$199</c:f>
              <c:strCache>
                <c:ptCount val="17"/>
                <c:pt idx="0">
                  <c:v>Sektori</c:v>
                </c:pt>
                <c:pt idx="1">
                  <c:v>Yksityiset palvelualat</c:v>
                </c:pt>
                <c:pt idx="2">
                  <c:v>Teollisuus</c:v>
                </c:pt>
                <c:pt idx="3">
                  <c:v>Julkinen ala</c:v>
                </c:pt>
                <c:pt idx="4">
                  <c:v>Kuljetusala</c:v>
                </c:pt>
                <c:pt idx="5">
                  <c:v>Luottamustehtävä</c:v>
                </c:pt>
                <c:pt idx="6">
                  <c:v>Luottamusmies</c:v>
                </c:pt>
                <c:pt idx="7">
                  <c:v>Työsuojeluvaltuutettu</c:v>
                </c:pt>
                <c:pt idx="8">
                  <c:v>Molemmissa tehtävissä</c:v>
                </c:pt>
                <c:pt idx="9">
                  <c:v>Työpaikan henkilöstön määrä</c:v>
                </c:pt>
                <c:pt idx="10">
                  <c:v>1-9</c:v>
                </c:pt>
                <c:pt idx="11">
                  <c:v>10-19</c:v>
                </c:pt>
                <c:pt idx="12">
                  <c:v>20-29</c:v>
                </c:pt>
                <c:pt idx="13">
                  <c:v>30-49</c:v>
                </c:pt>
                <c:pt idx="14">
                  <c:v>50-99</c:v>
                </c:pt>
                <c:pt idx="15">
                  <c:v>100-250</c:v>
                </c:pt>
                <c:pt idx="16">
                  <c:v>yli 250</c:v>
                </c:pt>
              </c:strCache>
            </c:strRef>
          </c:cat>
          <c:val>
            <c:numRef>
              <c:f>Taul1!$L$183:$L$199</c:f>
              <c:numCache>
                <c:formatCode>General</c:formatCode>
                <c:ptCount val="17"/>
                <c:pt idx="1">
                  <c:v>22</c:v>
                </c:pt>
                <c:pt idx="2">
                  <c:v>44</c:v>
                </c:pt>
                <c:pt idx="3">
                  <c:v>26</c:v>
                </c:pt>
                <c:pt idx="4">
                  <c:v>8</c:v>
                </c:pt>
                <c:pt idx="6">
                  <c:v>57</c:v>
                </c:pt>
                <c:pt idx="7">
                  <c:v>24</c:v>
                </c:pt>
                <c:pt idx="8">
                  <c:v>18</c:v>
                </c:pt>
                <c:pt idx="10">
                  <c:v>4</c:v>
                </c:pt>
                <c:pt idx="11">
                  <c:v>11</c:v>
                </c:pt>
                <c:pt idx="12">
                  <c:v>10</c:v>
                </c:pt>
                <c:pt idx="13">
                  <c:v>13</c:v>
                </c:pt>
                <c:pt idx="14">
                  <c:v>16</c:v>
                </c:pt>
                <c:pt idx="15">
                  <c:v>15</c:v>
                </c:pt>
                <c:pt idx="16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487965104"/>
        <c:axId val="-1487973264"/>
      </c:barChart>
      <c:catAx>
        <c:axId val="-1487965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3264"/>
        <c:crosses val="autoZero"/>
        <c:auto val="1"/>
        <c:lblAlgn val="ctr"/>
        <c:lblOffset val="100"/>
        <c:noMultiLvlLbl val="0"/>
      </c:catAx>
      <c:valAx>
        <c:axId val="-14879732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8796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Panostaako työnantaja riittävästi osaamisen kehittämiseen teknologiamuutoksessa?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Taul1!$D$65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Taul1!$D$66:$D$70</c:f>
              <c:numCache>
                <c:formatCode>General</c:formatCode>
                <c:ptCount val="5"/>
                <c:pt idx="0">
                  <c:v>27</c:v>
                </c:pt>
                <c:pt idx="1">
                  <c:v>25</c:v>
                </c:pt>
                <c:pt idx="2">
                  <c:v>33</c:v>
                </c:pt>
                <c:pt idx="3">
                  <c:v>23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Taul1!$E$65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Taul1!$E$66:$E$70</c:f>
              <c:numCache>
                <c:formatCode>General</c:formatCode>
                <c:ptCount val="5"/>
                <c:pt idx="0">
                  <c:v>61</c:v>
                </c:pt>
                <c:pt idx="1">
                  <c:v>64</c:v>
                </c:pt>
                <c:pt idx="2">
                  <c:v>51</c:v>
                </c:pt>
                <c:pt idx="3">
                  <c:v>71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Taul1!$F$65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Taul1!$C$66:$C$70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Taul1!$F$66:$F$70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15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67280"/>
        <c:axId val="-1487966192"/>
      </c:barChart>
      <c:catAx>
        <c:axId val="-14879672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66192"/>
        <c:crosses val="autoZero"/>
        <c:auto val="1"/>
        <c:lblAlgn val="ctr"/>
        <c:lblOffset val="100"/>
        <c:noMultiLvlLbl val="0"/>
      </c:catAx>
      <c:valAx>
        <c:axId val="-14879661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6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Panostaako työnantaja riittävästi osaamisen kehittämiseen teknologiamuutoksessa? </a:t>
            </a: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Taul1!$R$67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Taul1!$Q$68:$Q$75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Taul1!$R$68:$R$75</c:f>
              <c:numCache>
                <c:formatCode>General</c:formatCode>
                <c:ptCount val="8"/>
                <c:pt idx="0">
                  <c:v>40</c:v>
                </c:pt>
                <c:pt idx="1">
                  <c:v>30</c:v>
                </c:pt>
                <c:pt idx="2">
                  <c:v>31</c:v>
                </c:pt>
                <c:pt idx="3">
                  <c:v>26</c:v>
                </c:pt>
                <c:pt idx="4">
                  <c:v>23</c:v>
                </c:pt>
                <c:pt idx="5">
                  <c:v>24</c:v>
                </c:pt>
                <c:pt idx="6">
                  <c:v>30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Taul1!$S$67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Taul1!$Q$68:$Q$75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Taul1!$S$68:$S$75</c:f>
              <c:numCache>
                <c:formatCode>General</c:formatCode>
                <c:ptCount val="8"/>
                <c:pt idx="0">
                  <c:v>60</c:v>
                </c:pt>
                <c:pt idx="1">
                  <c:v>57</c:v>
                </c:pt>
                <c:pt idx="2">
                  <c:v>63</c:v>
                </c:pt>
                <c:pt idx="3">
                  <c:v>61</c:v>
                </c:pt>
                <c:pt idx="4">
                  <c:v>63</c:v>
                </c:pt>
                <c:pt idx="5">
                  <c:v>61</c:v>
                </c:pt>
                <c:pt idx="6">
                  <c:v>59</c:v>
                </c:pt>
                <c:pt idx="7">
                  <c:v>60</c:v>
                </c:pt>
              </c:numCache>
            </c:numRef>
          </c:val>
        </c:ser>
        <c:ser>
          <c:idx val="2"/>
          <c:order val="2"/>
          <c:tx>
            <c:strRef>
              <c:f>Taul1!$T$67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Taul1!$Q$68:$Q$75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Taul1!$T$68:$T$75</c:f>
              <c:numCache>
                <c:formatCode>General</c:formatCode>
                <c:ptCount val="8"/>
                <c:pt idx="1">
                  <c:v>13</c:v>
                </c:pt>
                <c:pt idx="2">
                  <c:v>6</c:v>
                </c:pt>
                <c:pt idx="3">
                  <c:v>13</c:v>
                </c:pt>
                <c:pt idx="4">
                  <c:v>15</c:v>
                </c:pt>
                <c:pt idx="5">
                  <c:v>14</c:v>
                </c:pt>
                <c:pt idx="6">
                  <c:v>11</c:v>
                </c:pt>
                <c:pt idx="7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5440"/>
        <c:axId val="-1487966736"/>
      </c:barChart>
      <c:catAx>
        <c:axId val="-1487975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66736"/>
        <c:crosses val="autoZero"/>
        <c:auto val="1"/>
        <c:lblAlgn val="ctr"/>
        <c:lblOffset val="100"/>
        <c:noMultiLvlLbl val="0"/>
      </c:catAx>
      <c:valAx>
        <c:axId val="-14879667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Ovatko työntekijät päässeet osallistumaan uuden teknologian käyttöönoton suunnitteluun? (%)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Taul1!$D$80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Taul1!$C$81:$C$85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Taul1!$D$81:$D$85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30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Taul1!$E$80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Taul1!$C$81:$C$85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Taul1!$E$81:$E$85</c:f>
              <c:numCache>
                <c:formatCode>General</c:formatCode>
                <c:ptCount val="5"/>
                <c:pt idx="0">
                  <c:v>76</c:v>
                </c:pt>
                <c:pt idx="1">
                  <c:v>67</c:v>
                </c:pt>
                <c:pt idx="2">
                  <c:v>56</c:v>
                </c:pt>
                <c:pt idx="3">
                  <c:v>79</c:v>
                </c:pt>
                <c:pt idx="4">
                  <c:v>67</c:v>
                </c:pt>
              </c:numCache>
            </c:numRef>
          </c:val>
        </c:ser>
        <c:ser>
          <c:idx val="2"/>
          <c:order val="2"/>
          <c:tx>
            <c:strRef>
              <c:f>Taul1!$F$80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Taul1!$C$81:$C$85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Taul1!$F$81:$F$85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14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5984"/>
        <c:axId val="-1487974896"/>
      </c:barChart>
      <c:catAx>
        <c:axId val="-148797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4896"/>
        <c:crosses val="autoZero"/>
        <c:auto val="1"/>
        <c:lblAlgn val="ctr"/>
        <c:lblOffset val="100"/>
        <c:noMultiLvlLbl val="0"/>
      </c:catAx>
      <c:valAx>
        <c:axId val="-14879748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työntekijät päässeet osallistumaan uuden teknologian käyttöönoton suunnitteluun? </a:t>
            </a:r>
            <a:r>
              <a:rPr lang="fi-FI" sz="1600" dirty="0" smtClean="0"/>
              <a:t>(%, henkilöstön määrä) </a:t>
            </a:r>
            <a:endParaRPr lang="fi-FI" sz="1600" dirty="0"/>
          </a:p>
        </c:rich>
      </c:tx>
      <c:layout>
        <c:manualLayout>
          <c:xMode val="edge"/>
          <c:yMode val="edge"/>
          <c:x val="0.11268083333333333"/>
          <c:y val="1.5119047619047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Taul1!$S$82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Taul1!$R$83:$R$90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Taul1!$S$83:$S$90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20</c:v>
                </c:pt>
                <c:pt idx="5">
                  <c:v>18</c:v>
                </c:pt>
                <c:pt idx="6">
                  <c:v>29</c:v>
                </c:pt>
                <c:pt idx="7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Taul1!$T$82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Taul1!$R$83:$R$90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Taul1!$T$83:$T$90</c:f>
              <c:numCache>
                <c:formatCode>General</c:formatCode>
                <c:ptCount val="8"/>
                <c:pt idx="0">
                  <c:v>80</c:v>
                </c:pt>
                <c:pt idx="1">
                  <c:v>78</c:v>
                </c:pt>
                <c:pt idx="2">
                  <c:v>67</c:v>
                </c:pt>
                <c:pt idx="3">
                  <c:v>64</c:v>
                </c:pt>
                <c:pt idx="4">
                  <c:v>70</c:v>
                </c:pt>
                <c:pt idx="5">
                  <c:v>73</c:v>
                </c:pt>
                <c:pt idx="6">
                  <c:v>60</c:v>
                </c:pt>
                <c:pt idx="7">
                  <c:v>67</c:v>
                </c:pt>
              </c:numCache>
            </c:numRef>
          </c:val>
        </c:ser>
        <c:ser>
          <c:idx val="2"/>
          <c:order val="2"/>
          <c:tx>
            <c:strRef>
              <c:f>Taul1!$U$82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Taul1!$R$83:$R$90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Taul1!$U$83:$U$90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8</c:v>
                </c:pt>
                <c:pt idx="3">
                  <c:v>16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99033200"/>
        <c:axId val="-1677308064"/>
      </c:barChart>
      <c:catAx>
        <c:axId val="-1499033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677308064"/>
        <c:crosses val="autoZero"/>
        <c:auto val="1"/>
        <c:lblAlgn val="ctr"/>
        <c:lblOffset val="100"/>
        <c:noMultiLvlLbl val="0"/>
      </c:catAx>
      <c:valAx>
        <c:axId val="-16773080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9903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työntekijät päässeet osallistumaan uuden teknologian </a:t>
            </a:r>
            <a:r>
              <a:rPr lang="fi-FI" sz="1600" dirty="0" smtClean="0"/>
              <a:t>hankintaa </a:t>
            </a:r>
            <a:r>
              <a:rPr lang="fi-FI" sz="1600" dirty="0"/>
              <a:t>koskevaan päätöksentekoon?(%)</a:t>
            </a:r>
            <a:r>
              <a:rPr lang="fi-FI" sz="1600" baseline="0" dirty="0"/>
              <a:t> 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Taul1!$D$95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Taul1!$C$96:$C$100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Taul1!$D$96:$D$100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16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Taul1!$E$95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Taul1!$C$96:$C$100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Taul1!$E$96:$E$100</c:f>
              <c:numCache>
                <c:formatCode>General</c:formatCode>
                <c:ptCount val="5"/>
                <c:pt idx="0">
                  <c:v>83</c:v>
                </c:pt>
                <c:pt idx="1">
                  <c:v>82</c:v>
                </c:pt>
                <c:pt idx="2">
                  <c:v>72</c:v>
                </c:pt>
                <c:pt idx="3">
                  <c:v>90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Taul1!$F$95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Taul1!$C$96:$C$100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Taul1!$F$96:$F$100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0000"/>
        <c:axId val="-1422247280"/>
      </c:barChart>
      <c:catAx>
        <c:axId val="-1422250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47280"/>
        <c:crosses val="autoZero"/>
        <c:auto val="1"/>
        <c:lblAlgn val="ctr"/>
        <c:lblOffset val="100"/>
        <c:noMultiLvlLbl val="0"/>
      </c:catAx>
      <c:valAx>
        <c:axId val="-142224728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142225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82569444444442"/>
          <c:y val="0.9271287698412698"/>
          <c:w val="0.34576513888888888"/>
          <c:h val="5.7752182539682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työntekijät päässeet osallistumaan uuden teknologian </a:t>
            </a:r>
            <a:r>
              <a:rPr lang="fi-FI" sz="1600" dirty="0" smtClean="0"/>
              <a:t>hankintaa </a:t>
            </a:r>
            <a:r>
              <a:rPr lang="fi-FI" sz="1600" dirty="0"/>
              <a:t>koskevaan päätöksentekoon</a:t>
            </a:r>
            <a:r>
              <a:rPr lang="fi-FI" sz="1600" dirty="0" smtClean="0"/>
              <a:t>? (%, henkilöstön määrä) </a:t>
            </a:r>
            <a:endParaRPr lang="fi-FI" sz="1600" dirty="0"/>
          </a:p>
        </c:rich>
      </c:tx>
      <c:layout>
        <c:manualLayout>
          <c:xMode val="edge"/>
          <c:yMode val="edge"/>
          <c:x val="0.12411919191919192"/>
          <c:y val="1.2450980392156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Taul1!$R$98:$R$105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Taul1!$S$98:$S$105</c:f>
              <c:numCache>
                <c:formatCode>General</c:formatCode>
                <c:ptCount val="8"/>
                <c:pt idx="0">
                  <c:v>10</c:v>
                </c:pt>
                <c:pt idx="1">
                  <c:v>13</c:v>
                </c:pt>
                <c:pt idx="2">
                  <c:v>12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Taul1!$T$97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Taul1!$R$98:$R$105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Taul1!$T$98:$T$105</c:f>
              <c:numCache>
                <c:formatCode>General</c:formatCode>
                <c:ptCount val="8"/>
                <c:pt idx="0">
                  <c:v>90</c:v>
                </c:pt>
                <c:pt idx="1">
                  <c:v>82</c:v>
                </c:pt>
                <c:pt idx="2">
                  <c:v>81</c:v>
                </c:pt>
                <c:pt idx="3">
                  <c:v>71</c:v>
                </c:pt>
                <c:pt idx="4">
                  <c:v>81</c:v>
                </c:pt>
                <c:pt idx="5">
                  <c:v>84</c:v>
                </c:pt>
                <c:pt idx="6">
                  <c:v>78</c:v>
                </c:pt>
                <c:pt idx="7">
                  <c:v>80</c:v>
                </c:pt>
              </c:numCache>
            </c:numRef>
          </c:val>
        </c:ser>
        <c:ser>
          <c:idx val="2"/>
          <c:order val="2"/>
          <c:tx>
            <c:strRef>
              <c:f>Taul1!$U$97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Taul1!$R$98:$R$105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Taul1!$U$98:$U$105</c:f>
              <c:numCache>
                <c:formatCode>General</c:formatCode>
                <c:ptCount val="8"/>
                <c:pt idx="1">
                  <c:v>5</c:v>
                </c:pt>
                <c:pt idx="2">
                  <c:v>8</c:v>
                </c:pt>
                <c:pt idx="3">
                  <c:v>16</c:v>
                </c:pt>
                <c:pt idx="4">
                  <c:v>9</c:v>
                </c:pt>
                <c:pt idx="5">
                  <c:v>6</c:v>
                </c:pt>
                <c:pt idx="6">
                  <c:v>12</c:v>
                </c:pt>
                <c:pt idx="7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5984"/>
        <c:axId val="-1422259248"/>
      </c:barChart>
      <c:catAx>
        <c:axId val="-142225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9248"/>
        <c:crosses val="autoZero"/>
        <c:auto val="1"/>
        <c:lblAlgn val="ctr"/>
        <c:lblOffset val="100"/>
        <c:noMultiLvlLbl val="0"/>
      </c:catAx>
      <c:valAx>
        <c:axId val="-14222592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Ovatko työntekijät päässeet vaikuttamaan uuden teknologian testaukseen?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Taul1!$D$107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Taul1!$C$108:$C$112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Taul1!$D$108:$D$112</c:f>
              <c:numCache>
                <c:formatCode>General</c:formatCode>
                <c:ptCount val="5"/>
                <c:pt idx="0">
                  <c:v>40</c:v>
                </c:pt>
                <c:pt idx="1">
                  <c:v>53</c:v>
                </c:pt>
                <c:pt idx="2">
                  <c:v>49</c:v>
                </c:pt>
                <c:pt idx="3">
                  <c:v>50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Taul1!$E$107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Taul1!$C$108:$C$112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Taul1!$E$108:$E$112</c:f>
              <c:numCache>
                <c:formatCode>General</c:formatCode>
                <c:ptCount val="5"/>
                <c:pt idx="0">
                  <c:v>48</c:v>
                </c:pt>
                <c:pt idx="1">
                  <c:v>42</c:v>
                </c:pt>
                <c:pt idx="2">
                  <c:v>36</c:v>
                </c:pt>
                <c:pt idx="3">
                  <c:v>46</c:v>
                </c:pt>
                <c:pt idx="4">
                  <c:v>42</c:v>
                </c:pt>
              </c:numCache>
            </c:numRef>
          </c:val>
        </c:ser>
        <c:ser>
          <c:idx val="2"/>
          <c:order val="2"/>
          <c:tx>
            <c:strRef>
              <c:f>Taul1!$F$107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Taul1!$C$108:$C$112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Taul1!$F$108:$F$112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15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8704"/>
        <c:axId val="-1422253808"/>
      </c:barChart>
      <c:catAx>
        <c:axId val="-1422258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3808"/>
        <c:crosses val="autoZero"/>
        <c:auto val="1"/>
        <c:lblAlgn val="ctr"/>
        <c:lblOffset val="100"/>
        <c:noMultiLvlLbl val="0"/>
      </c:catAx>
      <c:valAx>
        <c:axId val="-14222538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työntekijät päässeet vaikuttamaan uuden teknologian testaukseen? </a:t>
            </a: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Taul1!$S$113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Taul1!$R$114:$R$121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Taul1!$S$114:$S$121</c:f>
              <c:numCache>
                <c:formatCode>General</c:formatCode>
                <c:ptCount val="8"/>
                <c:pt idx="0">
                  <c:v>50</c:v>
                </c:pt>
                <c:pt idx="1">
                  <c:v>45</c:v>
                </c:pt>
                <c:pt idx="2">
                  <c:v>50</c:v>
                </c:pt>
                <c:pt idx="3">
                  <c:v>48</c:v>
                </c:pt>
                <c:pt idx="4">
                  <c:v>47</c:v>
                </c:pt>
                <c:pt idx="5">
                  <c:v>43</c:v>
                </c:pt>
                <c:pt idx="6">
                  <c:v>53</c:v>
                </c:pt>
                <c:pt idx="7">
                  <c:v>49</c:v>
                </c:pt>
              </c:numCache>
            </c:numRef>
          </c:val>
        </c:ser>
        <c:ser>
          <c:idx val="1"/>
          <c:order val="1"/>
          <c:tx>
            <c:strRef>
              <c:f>Taul1!$T$113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Taul1!$R$114:$R$121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Taul1!$T$114:$T$121</c:f>
              <c:numCache>
                <c:formatCode>General</c:formatCode>
                <c:ptCount val="8"/>
                <c:pt idx="0">
                  <c:v>50</c:v>
                </c:pt>
                <c:pt idx="1">
                  <c:v>47</c:v>
                </c:pt>
                <c:pt idx="2">
                  <c:v>46</c:v>
                </c:pt>
                <c:pt idx="3">
                  <c:v>41</c:v>
                </c:pt>
                <c:pt idx="4">
                  <c:v>43</c:v>
                </c:pt>
                <c:pt idx="5">
                  <c:v>48</c:v>
                </c:pt>
                <c:pt idx="6">
                  <c:v>35</c:v>
                </c:pt>
                <c:pt idx="7">
                  <c:v>42</c:v>
                </c:pt>
              </c:numCache>
            </c:numRef>
          </c:val>
        </c:ser>
        <c:ser>
          <c:idx val="2"/>
          <c:order val="2"/>
          <c:tx>
            <c:strRef>
              <c:f>Taul1!$U$113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Taul1!$R$114:$R$121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Taul1!$U$114:$U$121</c:f>
              <c:numCache>
                <c:formatCode>General</c:formatCode>
                <c:ptCount val="8"/>
                <c:pt idx="1">
                  <c:v>7</c:v>
                </c:pt>
                <c:pt idx="2">
                  <c:v>4</c:v>
                </c:pt>
                <c:pt idx="3">
                  <c:v>12</c:v>
                </c:pt>
                <c:pt idx="4">
                  <c:v>10</c:v>
                </c:pt>
                <c:pt idx="5">
                  <c:v>9</c:v>
                </c:pt>
                <c:pt idx="6">
                  <c:v>11</c:v>
                </c:pt>
                <c:pt idx="7">
                  <c:v>10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2176"/>
        <c:axId val="-1422246736"/>
      </c:barChart>
      <c:catAx>
        <c:axId val="-1422252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46736"/>
        <c:crosses val="autoZero"/>
        <c:auto val="1"/>
        <c:lblAlgn val="ctr"/>
        <c:lblOffset val="100"/>
        <c:noMultiLvlLbl val="0"/>
      </c:catAx>
      <c:valAx>
        <c:axId val="-14222467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Ovatko työntekijät päässeet vaikuttamaan uuden teknologian käyttöönottoon?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Taul1!$D$118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Taul1!$C$119:$C$123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Taul1!$D$119:$D$123</c:f>
              <c:numCache>
                <c:formatCode>General</c:formatCode>
                <c:ptCount val="5"/>
                <c:pt idx="0">
                  <c:v>39</c:v>
                </c:pt>
                <c:pt idx="1">
                  <c:v>67</c:v>
                </c:pt>
                <c:pt idx="2">
                  <c:v>50</c:v>
                </c:pt>
                <c:pt idx="3">
                  <c:v>38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Taul1!$E$118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Taul1!$C$119:$C$123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Taul1!$E$119:$E$123</c:f>
              <c:numCache>
                <c:formatCode>General</c:formatCode>
                <c:ptCount val="5"/>
                <c:pt idx="0">
                  <c:v>54</c:v>
                </c:pt>
                <c:pt idx="1">
                  <c:v>30</c:v>
                </c:pt>
                <c:pt idx="2">
                  <c:v>37</c:v>
                </c:pt>
                <c:pt idx="3">
                  <c:v>58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Taul1!$F$118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Taul1!$C$119:$C$123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Taul1!$F$119:$F$123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13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2720"/>
        <c:axId val="-1422260336"/>
      </c:barChart>
      <c:catAx>
        <c:axId val="-142225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60336"/>
        <c:crosses val="autoZero"/>
        <c:auto val="1"/>
        <c:lblAlgn val="ctr"/>
        <c:lblOffset val="100"/>
        <c:noMultiLvlLbl val="0"/>
      </c:catAx>
      <c:valAx>
        <c:axId val="-14222603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työntekijät päässeet vaikuttamaan uuden teknologian käyttöönottoon? </a:t>
            </a: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Taul1!$S$127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Taul1!$R$128:$R$135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Taul1!$S$128:$S$135</c:f>
              <c:numCache>
                <c:formatCode>General</c:formatCode>
                <c:ptCount val="8"/>
                <c:pt idx="0">
                  <c:v>40</c:v>
                </c:pt>
                <c:pt idx="1">
                  <c:v>44</c:v>
                </c:pt>
                <c:pt idx="2">
                  <c:v>51</c:v>
                </c:pt>
                <c:pt idx="3">
                  <c:v>54</c:v>
                </c:pt>
                <c:pt idx="4">
                  <c:v>52</c:v>
                </c:pt>
                <c:pt idx="5">
                  <c:v>55</c:v>
                </c:pt>
                <c:pt idx="6">
                  <c:v>58</c:v>
                </c:pt>
                <c:pt idx="7">
                  <c:v>54</c:v>
                </c:pt>
              </c:numCache>
            </c:numRef>
          </c:val>
        </c:ser>
        <c:ser>
          <c:idx val="1"/>
          <c:order val="1"/>
          <c:tx>
            <c:strRef>
              <c:f>Taul1!$T$127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Taul1!$R$128:$R$135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Taul1!$T$128:$T$135</c:f>
              <c:numCache>
                <c:formatCode>General</c:formatCode>
                <c:ptCount val="8"/>
                <c:pt idx="0">
                  <c:v>60</c:v>
                </c:pt>
                <c:pt idx="1">
                  <c:v>51</c:v>
                </c:pt>
                <c:pt idx="2">
                  <c:v>45</c:v>
                </c:pt>
                <c:pt idx="3">
                  <c:v>36</c:v>
                </c:pt>
                <c:pt idx="4">
                  <c:v>42</c:v>
                </c:pt>
                <c:pt idx="5">
                  <c:v>41</c:v>
                </c:pt>
                <c:pt idx="6">
                  <c:v>34</c:v>
                </c:pt>
                <c:pt idx="7">
                  <c:v>40</c:v>
                </c:pt>
              </c:numCache>
            </c:numRef>
          </c:val>
        </c:ser>
        <c:ser>
          <c:idx val="2"/>
          <c:order val="2"/>
          <c:tx>
            <c:strRef>
              <c:f>Taul1!$U$127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Taul1!$R$128:$R$135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Taul1!$U$128:$U$135</c:f>
              <c:numCache>
                <c:formatCode>General</c:formatCode>
                <c:ptCount val="8"/>
                <c:pt idx="1">
                  <c:v>5</c:v>
                </c:pt>
                <c:pt idx="2">
                  <c:v>4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4896"/>
        <c:axId val="-1422258160"/>
      </c:barChart>
      <c:catAx>
        <c:axId val="-1422254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8160"/>
        <c:crosses val="autoZero"/>
        <c:auto val="1"/>
        <c:lblAlgn val="ctr"/>
        <c:lblOffset val="100"/>
        <c:noMultiLvlLbl val="0"/>
      </c:catAx>
      <c:valAx>
        <c:axId val="-14222581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142225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>
                <a:solidFill>
                  <a:schemeClr val="tx2"/>
                </a:solidFill>
              </a:rPr>
              <a:t>Onko työpaikalla</a:t>
            </a:r>
            <a:r>
              <a:rPr lang="fi-FI" sz="1600" baseline="0" dirty="0">
                <a:solidFill>
                  <a:schemeClr val="tx2"/>
                </a:solidFill>
              </a:rPr>
              <a:t> otettu käyttöön uutta teknologiaa muutaman viimeisen vuoden aikana? (%) </a:t>
            </a:r>
            <a:endParaRPr lang="fi-FI" sz="1600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Taul1!$C$7:$C$11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Taul1!$D$7:$D$11</c:f>
              <c:numCache>
                <c:formatCode>General</c:formatCode>
                <c:ptCount val="5"/>
                <c:pt idx="0">
                  <c:v>60</c:v>
                </c:pt>
                <c:pt idx="1">
                  <c:v>56</c:v>
                </c:pt>
                <c:pt idx="2">
                  <c:v>67</c:v>
                </c:pt>
                <c:pt idx="3">
                  <c:v>64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Taul1!$E$6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Taul1!$C$7:$C$11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Taul1!$E$7:$E$11</c:f>
              <c:numCache>
                <c:formatCode>General</c:formatCode>
                <c:ptCount val="5"/>
                <c:pt idx="0">
                  <c:v>34</c:v>
                </c:pt>
                <c:pt idx="1">
                  <c:v>41</c:v>
                </c:pt>
                <c:pt idx="2">
                  <c:v>28</c:v>
                </c:pt>
                <c:pt idx="3">
                  <c:v>33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Taul1!$F$6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Taul1!$C$7:$C$11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Taul1!$F$7:$F$11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64016"/>
        <c:axId val="-1487970000"/>
      </c:barChart>
      <c:catAx>
        <c:axId val="-148796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0000"/>
        <c:crosses val="autoZero"/>
        <c:auto val="1"/>
        <c:lblAlgn val="ctr"/>
        <c:lblOffset val="100"/>
        <c:noMultiLvlLbl val="0"/>
      </c:catAx>
      <c:valAx>
        <c:axId val="-14879700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6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uusi teknologia</a:t>
            </a:r>
            <a:r>
              <a:rPr lang="fi-FI" sz="1600" baseline="0" dirty="0"/>
              <a:t> parantanut työpaikan tuottavuutta? (%)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Taul1!$D$131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Taul1!$C$132:$C$136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Taul1!$D$132:$D$136</c:f>
              <c:numCache>
                <c:formatCode>General</c:formatCode>
                <c:ptCount val="5"/>
                <c:pt idx="0">
                  <c:v>26</c:v>
                </c:pt>
                <c:pt idx="1">
                  <c:v>37</c:v>
                </c:pt>
                <c:pt idx="2">
                  <c:v>20</c:v>
                </c:pt>
                <c:pt idx="3">
                  <c:v>12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Taul1!$E$131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Taul1!$C$132:$C$136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Taul1!$E$132:$E$136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32</c:v>
                </c:pt>
                <c:pt idx="3">
                  <c:v>45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Taul1!$F$131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Taul1!$C$132:$C$136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Taul1!$F$132:$F$136</c:f>
              <c:numCache>
                <c:formatCode>General</c:formatCode>
                <c:ptCount val="5"/>
                <c:pt idx="0">
                  <c:v>46</c:v>
                </c:pt>
                <c:pt idx="1">
                  <c:v>33</c:v>
                </c:pt>
                <c:pt idx="2">
                  <c:v>48</c:v>
                </c:pt>
                <c:pt idx="3">
                  <c:v>43</c:v>
                </c:pt>
                <c:pt idx="4">
                  <c:v>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1632"/>
        <c:axId val="-1422255440"/>
      </c:barChart>
      <c:catAx>
        <c:axId val="-1422251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5440"/>
        <c:crosses val="autoZero"/>
        <c:auto val="1"/>
        <c:lblAlgn val="ctr"/>
        <c:lblOffset val="100"/>
        <c:noMultiLvlLbl val="0"/>
      </c:catAx>
      <c:valAx>
        <c:axId val="-142225544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uusi teknologia parantanut työpaikan tuottavuutta?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Taul1!$S$141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Taul1!$R$142:$R$149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Taul1!$S$142:$S$149</c:f>
              <c:numCache>
                <c:formatCode>General</c:formatCode>
                <c:ptCount val="8"/>
                <c:pt idx="1">
                  <c:v>36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27</c:v>
                </c:pt>
                <c:pt idx="6">
                  <c:v>31</c:v>
                </c:pt>
                <c:pt idx="7">
                  <c:v>28</c:v>
                </c:pt>
              </c:numCache>
            </c:numRef>
          </c:val>
        </c:ser>
        <c:ser>
          <c:idx val="1"/>
          <c:order val="1"/>
          <c:tx>
            <c:strRef>
              <c:f>Taul1!$T$141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Taul1!$R$142:$R$149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Taul1!$T$142:$T$149</c:f>
              <c:numCache>
                <c:formatCode>General</c:formatCode>
                <c:ptCount val="8"/>
                <c:pt idx="0">
                  <c:v>70</c:v>
                </c:pt>
                <c:pt idx="1">
                  <c:v>38</c:v>
                </c:pt>
                <c:pt idx="2">
                  <c:v>25</c:v>
                </c:pt>
                <c:pt idx="3">
                  <c:v>36</c:v>
                </c:pt>
                <c:pt idx="4">
                  <c:v>39</c:v>
                </c:pt>
                <c:pt idx="5">
                  <c:v>34</c:v>
                </c:pt>
                <c:pt idx="6">
                  <c:v>23</c:v>
                </c:pt>
                <c:pt idx="7">
                  <c:v>31</c:v>
                </c:pt>
              </c:numCache>
            </c:numRef>
          </c:val>
        </c:ser>
        <c:ser>
          <c:idx val="2"/>
          <c:order val="2"/>
          <c:tx>
            <c:strRef>
              <c:f>Taul1!$U$141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Taul1!$R$142:$R$149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Taul1!$U$142:$U$149</c:f>
              <c:numCache>
                <c:formatCode>General</c:formatCode>
                <c:ptCount val="8"/>
                <c:pt idx="0">
                  <c:v>30</c:v>
                </c:pt>
                <c:pt idx="1">
                  <c:v>27</c:v>
                </c:pt>
                <c:pt idx="2">
                  <c:v>52</c:v>
                </c:pt>
                <c:pt idx="3">
                  <c:v>40</c:v>
                </c:pt>
                <c:pt idx="4">
                  <c:v>36</c:v>
                </c:pt>
                <c:pt idx="5">
                  <c:v>39</c:v>
                </c:pt>
                <c:pt idx="6">
                  <c:v>45</c:v>
                </c:pt>
                <c:pt idx="7">
                  <c:v>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49456"/>
        <c:axId val="-1422261968"/>
      </c:barChart>
      <c:catAx>
        <c:axId val="-1422249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61968"/>
        <c:crosses val="autoZero"/>
        <c:auto val="1"/>
        <c:lblAlgn val="ctr"/>
        <c:lblOffset val="100"/>
        <c:noMultiLvlLbl val="0"/>
      </c:catAx>
      <c:valAx>
        <c:axId val="-14222619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4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työntekijäkuntaa palkittu tuottavuuden kasvusta?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mukana ne,</a:t>
            </a:r>
            <a:r>
              <a:rPr lang="fi-FI" sz="1600" baseline="0" dirty="0" smtClean="0"/>
              <a:t> jotka sanoivat tuottavuuden parantuneen</a:t>
            </a:r>
            <a:r>
              <a:rPr lang="fi-FI" sz="1600" dirty="0" smtClean="0"/>
              <a:t>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Taul1!$D$146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Taul1!$C$147:$C$151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Taul1!$D$147:$D$151</c:f>
              <c:numCache>
                <c:formatCode>General</c:formatCode>
                <c:ptCount val="5"/>
                <c:pt idx="0">
                  <c:v>26</c:v>
                </c:pt>
                <c:pt idx="1">
                  <c:v>48</c:v>
                </c:pt>
                <c:pt idx="2">
                  <c:v>14</c:v>
                </c:pt>
                <c:pt idx="3">
                  <c:v>33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Taul1!$E$146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Taul1!$C$147:$C$151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Taul1!$E$147:$E$151</c:f>
              <c:numCache>
                <c:formatCode>General</c:formatCode>
                <c:ptCount val="5"/>
                <c:pt idx="0">
                  <c:v>63</c:v>
                </c:pt>
                <c:pt idx="1">
                  <c:v>51</c:v>
                </c:pt>
                <c:pt idx="2">
                  <c:v>81</c:v>
                </c:pt>
                <c:pt idx="3">
                  <c:v>50</c:v>
                </c:pt>
                <c:pt idx="4">
                  <c:v>59</c:v>
                </c:pt>
              </c:numCache>
            </c:numRef>
          </c:val>
        </c:ser>
        <c:ser>
          <c:idx val="2"/>
          <c:order val="2"/>
          <c:tx>
            <c:strRef>
              <c:f>Taul1!$F$146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Taul1!$C$147:$C$151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Taul1!$F$147:$F$151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6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1088"/>
        <c:axId val="-1422250544"/>
      </c:barChart>
      <c:catAx>
        <c:axId val="-142225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0544"/>
        <c:crosses val="autoZero"/>
        <c:auto val="1"/>
        <c:lblAlgn val="ctr"/>
        <c:lblOffset val="100"/>
        <c:noMultiLvlLbl val="0"/>
      </c:catAx>
      <c:valAx>
        <c:axId val="-14222505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työntekijäkuntaa palkittu tuottavuuden kasvusta?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mukana ne, jotka sanoivat tuottavuuden parantuneen, </a:t>
            </a:r>
          </a:p>
          <a:p>
            <a:pPr>
              <a:defRPr sz="1600"/>
            </a:pPr>
            <a:r>
              <a:rPr lang="fi-FI" sz="1600" dirty="0" smtClean="0"/>
              <a:t>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Taul1!$S$158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Taul1!$R$159:$R$165</c:f>
              <c:strCache>
                <c:ptCount val="7"/>
                <c:pt idx="0">
                  <c:v>10-19</c:v>
                </c:pt>
                <c:pt idx="1">
                  <c:v>20-29</c:v>
                </c:pt>
                <c:pt idx="2">
                  <c:v>30-49</c:v>
                </c:pt>
                <c:pt idx="3">
                  <c:v>50-99</c:v>
                </c:pt>
                <c:pt idx="4">
                  <c:v>100-250</c:v>
                </c:pt>
                <c:pt idx="5">
                  <c:v>yli 250</c:v>
                </c:pt>
                <c:pt idx="6">
                  <c:v>Kaikki</c:v>
                </c:pt>
              </c:strCache>
            </c:strRef>
          </c:cat>
          <c:val>
            <c:numRef>
              <c:f>Taul1!$S$159:$S$165</c:f>
              <c:numCache>
                <c:formatCode>General</c:formatCode>
                <c:ptCount val="7"/>
                <c:pt idx="0">
                  <c:v>15</c:v>
                </c:pt>
                <c:pt idx="1">
                  <c:v>25</c:v>
                </c:pt>
                <c:pt idx="2">
                  <c:v>41</c:v>
                </c:pt>
                <c:pt idx="3">
                  <c:v>42</c:v>
                </c:pt>
                <c:pt idx="4">
                  <c:v>43</c:v>
                </c:pt>
                <c:pt idx="5">
                  <c:v>38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Taul1!$T$158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Taul1!$R$159:$R$165</c:f>
              <c:strCache>
                <c:ptCount val="7"/>
                <c:pt idx="0">
                  <c:v>10-19</c:v>
                </c:pt>
                <c:pt idx="1">
                  <c:v>20-29</c:v>
                </c:pt>
                <c:pt idx="2">
                  <c:v>30-49</c:v>
                </c:pt>
                <c:pt idx="3">
                  <c:v>50-99</c:v>
                </c:pt>
                <c:pt idx="4">
                  <c:v>100-250</c:v>
                </c:pt>
                <c:pt idx="5">
                  <c:v>yli 250</c:v>
                </c:pt>
                <c:pt idx="6">
                  <c:v>Kaikki</c:v>
                </c:pt>
              </c:strCache>
            </c:strRef>
          </c:cat>
          <c:val>
            <c:numRef>
              <c:f>Taul1!$T$159:$T$165</c:f>
              <c:numCache>
                <c:formatCode>General</c:formatCode>
                <c:ptCount val="7"/>
                <c:pt idx="0">
                  <c:v>85</c:v>
                </c:pt>
                <c:pt idx="1">
                  <c:v>67</c:v>
                </c:pt>
                <c:pt idx="2">
                  <c:v>53</c:v>
                </c:pt>
                <c:pt idx="3">
                  <c:v>58</c:v>
                </c:pt>
                <c:pt idx="4">
                  <c:v>53</c:v>
                </c:pt>
                <c:pt idx="5">
                  <c:v>55</c:v>
                </c:pt>
                <c:pt idx="6">
                  <c:v>59</c:v>
                </c:pt>
              </c:numCache>
            </c:numRef>
          </c:val>
        </c:ser>
        <c:ser>
          <c:idx val="2"/>
          <c:order val="2"/>
          <c:tx>
            <c:strRef>
              <c:f>Taul1!$U$158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Taul1!$R$159:$R$165</c:f>
              <c:strCache>
                <c:ptCount val="7"/>
                <c:pt idx="0">
                  <c:v>10-19</c:v>
                </c:pt>
                <c:pt idx="1">
                  <c:v>20-29</c:v>
                </c:pt>
                <c:pt idx="2">
                  <c:v>30-49</c:v>
                </c:pt>
                <c:pt idx="3">
                  <c:v>50-99</c:v>
                </c:pt>
                <c:pt idx="4">
                  <c:v>100-250</c:v>
                </c:pt>
                <c:pt idx="5">
                  <c:v>yli 250</c:v>
                </c:pt>
                <c:pt idx="6">
                  <c:v>Kaikki</c:v>
                </c:pt>
              </c:strCache>
            </c:strRef>
          </c:cat>
          <c:val>
            <c:numRef>
              <c:f>Taul1!$U$159:$U$165</c:f>
              <c:numCache>
                <c:formatCode>General</c:formatCode>
                <c:ptCount val="7"/>
                <c:pt idx="1">
                  <c:v>8</c:v>
                </c:pt>
                <c:pt idx="2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22257616"/>
        <c:axId val="-1422259792"/>
      </c:barChart>
      <c:catAx>
        <c:axId val="-14222576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22259792"/>
        <c:crosses val="autoZero"/>
        <c:auto val="1"/>
        <c:lblAlgn val="ctr"/>
        <c:lblOffset val="100"/>
        <c:noMultiLvlLbl val="0"/>
      </c:catAx>
      <c:valAx>
        <c:axId val="-14222597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2225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83396464646465"/>
          <c:y val="0.9316877450980392"/>
          <c:w val="0.31433194444444446"/>
          <c:h val="4.75606209150326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työpaikalla otettu käyttöön uutta teknologiaa muutaman viimeisen vuoden aikana? </a:t>
            </a:r>
            <a:r>
              <a:rPr lang="fi-FI" sz="1600" dirty="0" smtClean="0"/>
              <a:t>(%, henkilöstön määrä) 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Taul1!$S$8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Taul1!$R$9:$R$16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Taul1!$S$9:$S$16</c:f>
              <c:numCache>
                <c:formatCode>General</c:formatCode>
                <c:ptCount val="8"/>
                <c:pt idx="0">
                  <c:v>23</c:v>
                </c:pt>
                <c:pt idx="1">
                  <c:v>50</c:v>
                </c:pt>
                <c:pt idx="2">
                  <c:v>50</c:v>
                </c:pt>
                <c:pt idx="3">
                  <c:v>51</c:v>
                </c:pt>
                <c:pt idx="4">
                  <c:v>58</c:v>
                </c:pt>
                <c:pt idx="5">
                  <c:v>71</c:v>
                </c:pt>
                <c:pt idx="6">
                  <c:v>73</c:v>
                </c:pt>
                <c:pt idx="7">
                  <c:v>60</c:v>
                </c:pt>
              </c:numCache>
            </c:numRef>
          </c:val>
        </c:ser>
        <c:ser>
          <c:idx val="1"/>
          <c:order val="1"/>
          <c:tx>
            <c:strRef>
              <c:f>Taul1!$T$8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Taul1!$R$9:$R$16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Taul1!$T$9:$T$16</c:f>
              <c:numCache>
                <c:formatCode>General</c:formatCode>
                <c:ptCount val="8"/>
                <c:pt idx="0">
                  <c:v>72</c:v>
                </c:pt>
                <c:pt idx="1">
                  <c:v>44</c:v>
                </c:pt>
                <c:pt idx="2">
                  <c:v>48</c:v>
                </c:pt>
                <c:pt idx="3">
                  <c:v>45</c:v>
                </c:pt>
                <c:pt idx="4">
                  <c:v>41</c:v>
                </c:pt>
                <c:pt idx="5">
                  <c:v>24</c:v>
                </c:pt>
                <c:pt idx="6">
                  <c:v>21</c:v>
                </c:pt>
                <c:pt idx="7">
                  <c:v>35</c:v>
                </c:pt>
              </c:numCache>
            </c:numRef>
          </c:val>
        </c:ser>
        <c:ser>
          <c:idx val="2"/>
          <c:order val="2"/>
          <c:tx>
            <c:strRef>
              <c:f>Taul1!$U$8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Taul1!$R$9:$R$16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Taul1!$U$9:$U$16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62928"/>
        <c:axId val="-1487972720"/>
      </c:barChart>
      <c:catAx>
        <c:axId val="-148796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2720"/>
        <c:crosses val="autoZero"/>
        <c:auto val="1"/>
        <c:lblAlgn val="ctr"/>
        <c:lblOffset val="100"/>
        <c:noMultiLvlLbl val="0"/>
      </c:catAx>
      <c:valAx>
        <c:axId val="-14879727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6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Onko teknologisilla uudistuksilla ollut työllisyysvaikutuksia?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Taul1!$D$20</c:f>
              <c:strCache>
                <c:ptCount val="1"/>
                <c:pt idx="0">
                  <c:v>työntekijämäärä on kasvanut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Taul1!$C$21:$C$25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Taul1!$D$21:$D$25</c:f>
              <c:numCache>
                <c:formatCode>General</c:formatCode>
                <c:ptCount val="5"/>
                <c:pt idx="0">
                  <c:v>2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Taul1!$E$20</c:f>
              <c:strCache>
                <c:ptCount val="1"/>
                <c:pt idx="0">
                  <c:v>työntekijämäärä on vähentynyt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Taul1!$C$21:$C$25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Taul1!$E$21:$E$25</c:f>
              <c:numCache>
                <c:formatCode>General</c:formatCode>
                <c:ptCount val="5"/>
                <c:pt idx="0">
                  <c:v>11</c:v>
                </c:pt>
                <c:pt idx="1">
                  <c:v>18</c:v>
                </c:pt>
                <c:pt idx="2">
                  <c:v>14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Taul1!$F$20</c:f>
              <c:strCache>
                <c:ptCount val="1"/>
                <c:pt idx="0">
                  <c:v>ei työllisyysvaikutuksia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Taul1!$C$21:$C$25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Taul1!$F$21:$F$25</c:f>
              <c:numCache>
                <c:formatCode>General</c:formatCode>
                <c:ptCount val="5"/>
                <c:pt idx="0">
                  <c:v>79</c:v>
                </c:pt>
                <c:pt idx="1">
                  <c:v>67</c:v>
                </c:pt>
                <c:pt idx="2">
                  <c:v>76</c:v>
                </c:pt>
                <c:pt idx="3">
                  <c:v>68</c:v>
                </c:pt>
                <c:pt idx="4">
                  <c:v>72</c:v>
                </c:pt>
              </c:numCache>
            </c:numRef>
          </c:val>
        </c:ser>
        <c:ser>
          <c:idx val="3"/>
          <c:order val="3"/>
          <c:tx>
            <c:strRef>
              <c:f>Taul1!$G$20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Taul1!$C$21:$C$25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Taul1!$G$21:$G$25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8160"/>
        <c:axId val="-1487968368"/>
      </c:barChart>
      <c:catAx>
        <c:axId val="-1487978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68368"/>
        <c:crosses val="autoZero"/>
        <c:auto val="1"/>
        <c:lblAlgn val="ctr"/>
        <c:lblOffset val="100"/>
        <c:noMultiLvlLbl val="0"/>
      </c:catAx>
      <c:valAx>
        <c:axId val="-14879683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148797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teknologisilla uudistuksilla ollut työllisyysvaikutuksia?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Taul1!$S$23</c:f>
              <c:strCache>
                <c:ptCount val="1"/>
                <c:pt idx="0">
                  <c:v>työntekijämäärä on kasvanut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Taul1!$R$24:$R$31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Taul1!$S$24:$S$31</c:f>
              <c:numCache>
                <c:formatCode>General</c:formatCode>
                <c:ptCount val="8"/>
                <c:pt idx="1">
                  <c:v>2</c:v>
                </c:pt>
                <c:pt idx="2">
                  <c:v>6</c:v>
                </c:pt>
                <c:pt idx="3">
                  <c:v>13</c:v>
                </c:pt>
                <c:pt idx="4">
                  <c:v>4</c:v>
                </c:pt>
                <c:pt idx="5">
                  <c:v>11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Taul1!$T$23</c:f>
              <c:strCache>
                <c:ptCount val="1"/>
                <c:pt idx="0">
                  <c:v>työntekijämäärä on vähentynyt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Taul1!$R$24:$R$31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Taul1!$T$24:$T$31</c:f>
              <c:numCache>
                <c:formatCode>General</c:formatCode>
                <c:ptCount val="8"/>
                <c:pt idx="1">
                  <c:v>18</c:v>
                </c:pt>
                <c:pt idx="2">
                  <c:v>8</c:v>
                </c:pt>
                <c:pt idx="3">
                  <c:v>7</c:v>
                </c:pt>
                <c:pt idx="4">
                  <c:v>10</c:v>
                </c:pt>
                <c:pt idx="5">
                  <c:v>18</c:v>
                </c:pt>
                <c:pt idx="6">
                  <c:v>20</c:v>
                </c:pt>
                <c:pt idx="7">
                  <c:v>15</c:v>
                </c:pt>
              </c:numCache>
            </c:numRef>
          </c:val>
        </c:ser>
        <c:ser>
          <c:idx val="2"/>
          <c:order val="2"/>
          <c:tx>
            <c:strRef>
              <c:f>Taul1!$U$23</c:f>
              <c:strCache>
                <c:ptCount val="1"/>
                <c:pt idx="0">
                  <c:v>ei työllisyysvaikutuksia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Taul1!$R$24:$R$31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Taul1!$U$24:$U$31</c:f>
              <c:numCache>
                <c:formatCode>General</c:formatCode>
                <c:ptCount val="8"/>
                <c:pt idx="0">
                  <c:v>100</c:v>
                </c:pt>
                <c:pt idx="1">
                  <c:v>79</c:v>
                </c:pt>
                <c:pt idx="2">
                  <c:v>77</c:v>
                </c:pt>
                <c:pt idx="3">
                  <c:v>73</c:v>
                </c:pt>
                <c:pt idx="4">
                  <c:v>80</c:v>
                </c:pt>
                <c:pt idx="5">
                  <c:v>66</c:v>
                </c:pt>
                <c:pt idx="6">
                  <c:v>67</c:v>
                </c:pt>
                <c:pt idx="7">
                  <c:v>72</c:v>
                </c:pt>
              </c:numCache>
            </c:numRef>
          </c:val>
        </c:ser>
        <c:ser>
          <c:idx val="3"/>
          <c:order val="3"/>
          <c:tx>
            <c:strRef>
              <c:f>Taul1!$V$23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Taul1!$R$24:$R$31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Taul1!$V$24:$V$31</c:f>
              <c:numCache>
                <c:formatCode>General</c:formatCode>
                <c:ptCount val="8"/>
                <c:pt idx="1">
                  <c:v>2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1088"/>
        <c:axId val="-1487973808"/>
      </c:barChart>
      <c:catAx>
        <c:axId val="-148797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3808"/>
        <c:crosses val="autoZero"/>
        <c:auto val="1"/>
        <c:lblAlgn val="ctr"/>
        <c:lblOffset val="100"/>
        <c:noMultiLvlLbl val="0"/>
      </c:catAx>
      <c:valAx>
        <c:axId val="-14879738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Ovatko teknologiset uudistukset johtaneet keskijohdon vähenemiseen?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Taul1!$D$35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Taul1!$D$36:$D$40</c:f>
              <c:numCache>
                <c:formatCode>General</c:formatCode>
                <c:ptCount val="5"/>
                <c:pt idx="0">
                  <c:v>16</c:v>
                </c:pt>
                <c:pt idx="1">
                  <c:v>12</c:v>
                </c:pt>
                <c:pt idx="2">
                  <c:v>10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Taul1!$E$35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Taul1!$E$36:$E$40</c:f>
              <c:numCache>
                <c:formatCode>General</c:formatCode>
                <c:ptCount val="5"/>
                <c:pt idx="0">
                  <c:v>79</c:v>
                </c:pt>
                <c:pt idx="1">
                  <c:v>86</c:v>
                </c:pt>
                <c:pt idx="2">
                  <c:v>86</c:v>
                </c:pt>
                <c:pt idx="3">
                  <c:v>79</c:v>
                </c:pt>
                <c:pt idx="4">
                  <c:v>84</c:v>
                </c:pt>
              </c:numCache>
            </c:numRef>
          </c:val>
        </c:ser>
        <c:ser>
          <c:idx val="2"/>
          <c:order val="2"/>
          <c:tx>
            <c:strRef>
              <c:f>Taul1!$F$35</c:f>
              <c:strCache>
                <c:ptCount val="1"/>
                <c:pt idx="0">
                  <c:v>Työpaikallani ei ole keskijohtoa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Taul1!$C$36:$C$40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Taul1!$F$36:$F$40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6528"/>
        <c:axId val="-1487977616"/>
      </c:barChart>
      <c:catAx>
        <c:axId val="-1487976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7616"/>
        <c:crosses val="autoZero"/>
        <c:auto val="1"/>
        <c:lblAlgn val="ctr"/>
        <c:lblOffset val="100"/>
        <c:noMultiLvlLbl val="0"/>
      </c:catAx>
      <c:valAx>
        <c:axId val="-148797761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Ovatko teknologiset uudistukset johtaneet keskijohdon vähenemiseen?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Taul1!$S$39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Taul1!$R$40:$R$47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Taul1!$S$40:$S$47</c:f>
              <c:numCache>
                <c:formatCode>General</c:formatCode>
                <c:ptCount val="8"/>
                <c:pt idx="0">
                  <c:v>20</c:v>
                </c:pt>
                <c:pt idx="1">
                  <c:v>18</c:v>
                </c:pt>
                <c:pt idx="2">
                  <c:v>6</c:v>
                </c:pt>
                <c:pt idx="3">
                  <c:v>9</c:v>
                </c:pt>
                <c:pt idx="4">
                  <c:v>14</c:v>
                </c:pt>
                <c:pt idx="5">
                  <c:v>13</c:v>
                </c:pt>
                <c:pt idx="6">
                  <c:v>14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Taul1!$T$39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Taul1!$R$40:$R$47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Taul1!$T$40:$T$47</c:f>
              <c:numCache>
                <c:formatCode>General</c:formatCode>
                <c:ptCount val="8"/>
                <c:pt idx="0">
                  <c:v>80</c:v>
                </c:pt>
                <c:pt idx="1">
                  <c:v>73</c:v>
                </c:pt>
                <c:pt idx="2">
                  <c:v>87</c:v>
                </c:pt>
                <c:pt idx="3">
                  <c:v>86</c:v>
                </c:pt>
                <c:pt idx="4">
                  <c:v>83</c:v>
                </c:pt>
                <c:pt idx="5">
                  <c:v>86</c:v>
                </c:pt>
                <c:pt idx="6">
                  <c:v>86</c:v>
                </c:pt>
                <c:pt idx="7">
                  <c:v>84</c:v>
                </c:pt>
              </c:numCache>
            </c:numRef>
          </c:val>
        </c:ser>
        <c:ser>
          <c:idx val="2"/>
          <c:order val="2"/>
          <c:tx>
            <c:strRef>
              <c:f>Taul1!$U$39</c:f>
              <c:strCache>
                <c:ptCount val="1"/>
                <c:pt idx="0">
                  <c:v>Työpaikallani ei ole keskijohtoa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Taul1!$R$40:$R$47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Taul1!$U$40:$U$47</c:f>
              <c:numCache>
                <c:formatCode>General</c:formatCode>
                <c:ptCount val="8"/>
                <c:pt idx="1">
                  <c:v>9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7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65648"/>
        <c:axId val="-1487970544"/>
      </c:barChart>
      <c:catAx>
        <c:axId val="-148796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70544"/>
        <c:crosses val="autoZero"/>
        <c:auto val="1"/>
        <c:lblAlgn val="ctr"/>
        <c:lblOffset val="100"/>
        <c:noMultiLvlLbl val="0"/>
      </c:catAx>
      <c:valAx>
        <c:axId val="-14879705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6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Onko uusi teknologia lisännyt kontrollia ja valvontaa?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Taul1!$D$50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Taul1!$C$51:$C$55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Taul1!$D$51:$D$55</c:f>
              <c:numCache>
                <c:formatCode>General</c:formatCode>
                <c:ptCount val="5"/>
                <c:pt idx="0">
                  <c:v>55</c:v>
                </c:pt>
                <c:pt idx="1">
                  <c:v>61</c:v>
                </c:pt>
                <c:pt idx="2">
                  <c:v>61</c:v>
                </c:pt>
                <c:pt idx="3">
                  <c:v>85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Taul1!$E$50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Taul1!$C$51:$C$55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Taul1!$E$51:$E$55</c:f>
              <c:numCache>
                <c:formatCode>General</c:formatCode>
                <c:ptCount val="5"/>
                <c:pt idx="0">
                  <c:v>33</c:v>
                </c:pt>
                <c:pt idx="1">
                  <c:v>35</c:v>
                </c:pt>
                <c:pt idx="2">
                  <c:v>34</c:v>
                </c:pt>
                <c:pt idx="3">
                  <c:v>13</c:v>
                </c:pt>
                <c:pt idx="4">
                  <c:v>32</c:v>
                </c:pt>
              </c:numCache>
            </c:numRef>
          </c:val>
        </c:ser>
        <c:ser>
          <c:idx val="2"/>
          <c:order val="2"/>
          <c:tx>
            <c:strRef>
              <c:f>Taul1!$F$50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Taul1!$C$51:$C$55</c:f>
              <c:strCache>
                <c:ptCount val="5"/>
                <c:pt idx="0">
                  <c:v>Yksityiset palvelualat</c:v>
                </c:pt>
                <c:pt idx="1">
                  <c:v>Teollisuus</c:v>
                </c:pt>
                <c:pt idx="2">
                  <c:v>Julkinen ala</c:v>
                </c:pt>
                <c:pt idx="3">
                  <c:v>Kuljetusala</c:v>
                </c:pt>
                <c:pt idx="4">
                  <c:v>Kaikki</c:v>
                </c:pt>
              </c:strCache>
            </c:strRef>
          </c:cat>
          <c:val>
            <c:numRef>
              <c:f>Taul1!$F$51:$F$55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4352"/>
        <c:axId val="-1487969456"/>
      </c:barChart>
      <c:catAx>
        <c:axId val="-1487974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69456"/>
        <c:crosses val="autoZero"/>
        <c:auto val="1"/>
        <c:lblAlgn val="ctr"/>
        <c:lblOffset val="100"/>
        <c:noMultiLvlLbl val="0"/>
      </c:catAx>
      <c:valAx>
        <c:axId val="-14879694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 dirty="0"/>
              <a:t>Onko uusi teknologia lisännyt kontrollia ja valvontaa? </a:t>
            </a:r>
            <a:endParaRPr lang="fi-FI" sz="1600" dirty="0" smtClean="0"/>
          </a:p>
          <a:p>
            <a:pPr>
              <a:defRPr sz="1600"/>
            </a:pPr>
            <a:r>
              <a:rPr lang="fi-FI" sz="1600" dirty="0" smtClean="0"/>
              <a:t>(%, henkilöstön määrä)</a:t>
            </a:r>
            <a:endParaRPr lang="fi-FI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Taul1!$R$53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Taul1!$Q$54:$Q$61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Taul1!$R$54:$R$61</c:f>
              <c:numCache>
                <c:formatCode>General</c:formatCode>
                <c:ptCount val="8"/>
                <c:pt idx="0">
                  <c:v>60</c:v>
                </c:pt>
                <c:pt idx="1">
                  <c:v>54</c:v>
                </c:pt>
                <c:pt idx="2">
                  <c:v>50</c:v>
                </c:pt>
                <c:pt idx="3">
                  <c:v>60</c:v>
                </c:pt>
                <c:pt idx="4">
                  <c:v>64</c:v>
                </c:pt>
                <c:pt idx="5">
                  <c:v>68</c:v>
                </c:pt>
                <c:pt idx="6">
                  <c:v>63</c:v>
                </c:pt>
                <c:pt idx="7">
                  <c:v>62</c:v>
                </c:pt>
              </c:numCache>
            </c:numRef>
          </c:val>
        </c:ser>
        <c:ser>
          <c:idx val="1"/>
          <c:order val="1"/>
          <c:tx>
            <c:strRef>
              <c:f>Taul1!$S$53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Taul1!$Q$54:$Q$61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Taul1!$S$54:$S$61</c:f>
              <c:numCache>
                <c:formatCode>General</c:formatCode>
                <c:ptCount val="8"/>
                <c:pt idx="0">
                  <c:v>30</c:v>
                </c:pt>
                <c:pt idx="1">
                  <c:v>45</c:v>
                </c:pt>
                <c:pt idx="2">
                  <c:v>40</c:v>
                </c:pt>
                <c:pt idx="3">
                  <c:v>31</c:v>
                </c:pt>
                <c:pt idx="4">
                  <c:v>29</c:v>
                </c:pt>
                <c:pt idx="5">
                  <c:v>28</c:v>
                </c:pt>
                <c:pt idx="6">
                  <c:v>31</c:v>
                </c:pt>
                <c:pt idx="7">
                  <c:v>32</c:v>
                </c:pt>
              </c:numCache>
            </c:numRef>
          </c:val>
        </c:ser>
        <c:ser>
          <c:idx val="2"/>
          <c:order val="2"/>
          <c:tx>
            <c:strRef>
              <c:f>Taul1!$T$53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Taul1!$Q$54:$Q$61</c:f>
              <c:strCache>
                <c:ptCount val="8"/>
                <c:pt idx="0">
                  <c:v>1-9</c:v>
                </c:pt>
                <c:pt idx="1">
                  <c:v>10-19</c:v>
                </c:pt>
                <c:pt idx="2">
                  <c:v>20-29</c:v>
                </c:pt>
                <c:pt idx="3">
                  <c:v>30-49</c:v>
                </c:pt>
                <c:pt idx="4">
                  <c:v>50-99</c:v>
                </c:pt>
                <c:pt idx="5">
                  <c:v>100-250</c:v>
                </c:pt>
                <c:pt idx="6">
                  <c:v>yli 250</c:v>
                </c:pt>
                <c:pt idx="7">
                  <c:v>Kaikki</c:v>
                </c:pt>
              </c:strCache>
            </c:strRef>
          </c:cat>
          <c:val>
            <c:numRef>
              <c:f>Taul1!$T$54:$T$61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4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87972176"/>
        <c:axId val="-1487967824"/>
      </c:barChart>
      <c:catAx>
        <c:axId val="-1487972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-1487967824"/>
        <c:crosses val="autoZero"/>
        <c:auto val="1"/>
        <c:lblAlgn val="ctr"/>
        <c:lblOffset val="100"/>
        <c:noMultiLvlLbl val="0"/>
      </c:catAx>
      <c:valAx>
        <c:axId val="-14879678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48797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26A8462F-C259-D646-A144-CC292F11CDDD}" type="datetimeFigureOut">
              <a:t>20.6.2018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3AD165D5-A6BD-1742-A3F7-FD73FA407A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/>
          <a:lstStyle>
            <a:lvl1pPr algn="r">
              <a:defRPr sz="1300"/>
            </a:lvl1pPr>
          </a:lstStyle>
          <a:p>
            <a:fld id="{80DAB9BA-03A4-2640-B45D-B5280DA59C80}" type="datetimeFigureOut">
              <a:t>20.6.2018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0" tIns="47850" rIns="95700" bIns="478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0" tIns="47850" rIns="95700" bIns="4785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0" tIns="47850" rIns="95700" bIns="47850" rtlCol="0" anchor="b"/>
          <a:lstStyle>
            <a:lvl1pPr algn="r">
              <a:defRPr sz="1300"/>
            </a:lvl1pPr>
          </a:lstStyle>
          <a:p>
            <a:fld id="{971A5AA5-429D-7648-8B34-2BDDC672BC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5AA5-429D-7648-8B34-2BDDC672BC1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452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puna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661400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1600200"/>
            <a:ext cx="8661400" cy="4525963"/>
          </a:xfr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906714"/>
            <a:ext cx="8636000" cy="1362076"/>
          </a:xfrm>
        </p:spPr>
        <p:txBody>
          <a:bodyPr anchor="b">
            <a:normAutofit/>
          </a:bodyPr>
          <a:lstStyle>
            <a:lvl1pPr algn="l">
              <a:defRPr sz="384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4268789"/>
            <a:ext cx="8636000" cy="1500187"/>
          </a:xfrm>
        </p:spPr>
        <p:txBody>
          <a:bodyPr anchor="t"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36" y="355601"/>
            <a:ext cx="1888643" cy="12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3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669867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617979"/>
            <a:ext cx="4207362" cy="42578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067" y="1617979"/>
            <a:ext cx="4233333" cy="42578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62753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535114"/>
            <a:ext cx="4179442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33" y="2286636"/>
            <a:ext cx="4179442" cy="3839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9000" y="1535114"/>
            <a:ext cx="417406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9000" y="2286636"/>
            <a:ext cx="4174066" cy="3839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636000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3051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600" y="273050"/>
            <a:ext cx="54356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33" y="1435101"/>
            <a:ext cx="3008313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0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636000" cy="1143000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3" y="1600200"/>
            <a:ext cx="8636000" cy="452596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29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28600"/>
            <a:ext cx="2269067" cy="5715000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533" y="228600"/>
            <a:ext cx="6231467" cy="5715000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8" y="6355107"/>
            <a:ext cx="762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violet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turkoos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3445826"/>
            <a:ext cx="8136467" cy="1123316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4940299"/>
            <a:ext cx="8128000" cy="1521462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2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kuv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4007485"/>
            <a:ext cx="8136467" cy="1470025"/>
          </a:xfrm>
        </p:spPr>
        <p:txBody>
          <a:bodyPr>
            <a:noAutofit/>
          </a:bodyPr>
          <a:lstStyle>
            <a:lvl1pPr>
              <a:defRPr sz="576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Kirjoita tähän</a:t>
            </a:r>
            <a:br>
              <a:rPr lang="fi-FI"/>
            </a:br>
            <a:r>
              <a:rPr lang="fi-FI"/>
              <a:t>presentaation otsikko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67" y="5763259"/>
            <a:ext cx="8128000" cy="570548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Alaotsikko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8310"/>
            <a:ext cx="1679017" cy="78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448310"/>
            <a:ext cx="2419427" cy="163311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274638"/>
            <a:ext cx="8441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600200"/>
            <a:ext cx="84412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533" y="6356352"/>
            <a:ext cx="2188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1" y="6356352"/>
            <a:ext cx="86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1" r:id="rId5"/>
    <p:sldLayoutId id="2147483660" r:id="rId6"/>
    <p:sldLayoutId id="2147483662" r:id="rId7"/>
    <p:sldLayoutId id="2147483663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ftr="0"/>
  <p:txStyles>
    <p:titleStyle>
      <a:lvl1pPr algn="l" defTabSz="548640" rtl="0" eaLnBrk="1" latinLnBrk="0" hangingPunct="1">
        <a:spcBef>
          <a:spcPct val="0"/>
        </a:spcBef>
        <a:buNone/>
        <a:defRPr sz="3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1310640" indent="-346710" algn="l" defTabSz="54864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160" kern="1200">
          <a:solidFill>
            <a:schemeClr val="tx2"/>
          </a:solidFill>
          <a:latin typeface="+mn-lt"/>
          <a:ea typeface="+mn-ea"/>
          <a:cs typeface="+mn-cs"/>
        </a:defRPr>
      </a:lvl2pPr>
      <a:lvl3pPr marL="1859280" indent="-274320" algn="l" defTabSz="54864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tabLst/>
        <a:defRPr sz="1920" kern="1200">
          <a:solidFill>
            <a:schemeClr val="tx2"/>
          </a:solidFill>
          <a:latin typeface="+mn-lt"/>
          <a:ea typeface="+mn-ea"/>
          <a:cs typeface="+mn-cs"/>
        </a:defRPr>
      </a:lvl3pPr>
      <a:lvl4pPr marL="2478406" indent="-344806" algn="l" defTabSz="54864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680" kern="1200">
          <a:solidFill>
            <a:schemeClr val="tx2"/>
          </a:solidFill>
          <a:latin typeface="+mn-lt"/>
          <a:ea typeface="+mn-ea"/>
          <a:cs typeface="+mn-cs"/>
        </a:defRPr>
      </a:lvl4pPr>
      <a:lvl5pPr marL="3027046" indent="-274320" algn="l" defTabSz="548640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680" kern="1200">
          <a:solidFill>
            <a:schemeClr val="tx2"/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Uuden</a:t>
            </a:r>
            <a:r>
              <a:rPr lang="en-GB" dirty="0" smtClean="0"/>
              <a:t> </a:t>
            </a:r>
            <a:r>
              <a:rPr lang="en-GB" dirty="0" err="1" smtClean="0"/>
              <a:t>teknologian</a:t>
            </a:r>
            <a:r>
              <a:rPr lang="en-GB" dirty="0" smtClean="0"/>
              <a:t> </a:t>
            </a:r>
            <a:r>
              <a:rPr lang="en-GB" dirty="0" err="1" smtClean="0"/>
              <a:t>vaikutukset</a:t>
            </a:r>
            <a:r>
              <a:rPr lang="en-GB" dirty="0" smtClean="0"/>
              <a:t> </a:t>
            </a:r>
            <a:r>
              <a:rPr lang="en-GB" dirty="0" err="1" smtClean="0"/>
              <a:t>työpaikoille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SAK:n</a:t>
            </a:r>
            <a:r>
              <a:rPr lang="en-GB" dirty="0" smtClean="0"/>
              <a:t> </a:t>
            </a:r>
            <a:r>
              <a:rPr lang="en-GB" dirty="0" err="1" smtClean="0"/>
              <a:t>luottamushenkilöpaneeli</a:t>
            </a:r>
            <a:r>
              <a:rPr lang="en-GB" dirty="0" smtClean="0"/>
              <a:t>, </a:t>
            </a:r>
            <a:r>
              <a:rPr lang="en-GB" dirty="0" err="1" smtClean="0"/>
              <a:t>maaliskuu</a:t>
            </a:r>
            <a:r>
              <a:rPr lang="en-GB" dirty="0" smtClean="0"/>
              <a:t> 2018</a:t>
            </a:r>
          </a:p>
          <a:p>
            <a:r>
              <a:rPr lang="en-GB" dirty="0" smtClean="0"/>
              <a:t>N=1030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485293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98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64181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78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035630"/>
              </p:ext>
            </p:extLst>
          </p:nvPr>
        </p:nvGraphicFramePr>
        <p:xfrm>
          <a:off x="612000" y="729000"/>
          <a:ext cx="792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010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801980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86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692083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6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951005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5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16890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4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363522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23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031303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99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10871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76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Kyselyyn vastasi 1030 paneelin jäsentä</a:t>
            </a:r>
          </a:p>
          <a:p>
            <a:r>
              <a:rPr lang="fi-FI" dirty="0" smtClean="0"/>
              <a:t>Vastaajista 57 prosenttia on luottamusmiehiä, 24 prosenttia työsuojeluvaltuutettuja ja 18 prosenttia toimii molemmissa tehtävissä.</a:t>
            </a:r>
          </a:p>
          <a:p>
            <a:r>
              <a:rPr lang="fi-FI" dirty="0"/>
              <a:t>Kysymykseen ”Onko työpaikalla otettu käyttöön uutta teknologiaa muutaman viimeisen vuoden aikana</a:t>
            </a:r>
            <a:r>
              <a:rPr lang="fi-FI" dirty="0" smtClean="0"/>
              <a:t>?” </a:t>
            </a:r>
            <a:r>
              <a:rPr lang="fi-FI" dirty="0"/>
              <a:t>vastasi 621 panelistia ’kyllä’. Kyselyn loput kysymykset esitettiin vain heille, joten muiden kysymysten n=621.</a:t>
            </a:r>
          </a:p>
          <a:p>
            <a:r>
              <a:rPr lang="fi-FI" dirty="0" smtClean="0"/>
              <a:t>60 prosenttia vastaajista kertoi, että työpaikalla on muutaman viime vuoden aikana otettu käyttöön uutta teknologiaa. Useimmin näin on ollut suurimmilla työpaikoilla ja julkisella sektorilla.</a:t>
            </a:r>
          </a:p>
          <a:p>
            <a:r>
              <a:rPr lang="fi-FI" dirty="0" smtClean="0"/>
              <a:t>72 prosentin mukaan uuden teknologian käyttöönotolla ei ole ollut työllisyysvaikutuksia.</a:t>
            </a:r>
          </a:p>
          <a:p>
            <a:r>
              <a:rPr lang="fi-FI" dirty="0" smtClean="0"/>
              <a:t>Eniten työllisyysvaikutuksia on ollut teollisuudessa, jossa </a:t>
            </a:r>
            <a:r>
              <a:rPr lang="fi-FI" dirty="0" smtClean="0"/>
              <a:t>12 </a:t>
            </a:r>
            <a:r>
              <a:rPr lang="fi-FI" dirty="0" smtClean="0"/>
              <a:t>prosenttia kertoo työpaikkojen määrän lisääntyneen ja </a:t>
            </a:r>
            <a:r>
              <a:rPr lang="fi-FI" dirty="0" smtClean="0"/>
              <a:t>18 </a:t>
            </a:r>
            <a:r>
              <a:rPr lang="fi-FI" dirty="0" smtClean="0"/>
              <a:t>prosenttia vähentyneen.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72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37658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397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840631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12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091541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52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945154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323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393579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264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978213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461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21057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09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</a:t>
            </a:r>
            <a:r>
              <a:rPr lang="fi-FI" dirty="0" smtClean="0"/>
              <a:t>hteenvetoa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62 prosenttia vastaajista kertoo, että uusi teknologia on lisännyt kontrollia ja valvontaa. Erityisesti näin koetaan kuljetusalalla (85 %).</a:t>
            </a:r>
          </a:p>
          <a:p>
            <a:r>
              <a:rPr lang="fi-FI" dirty="0" smtClean="0"/>
              <a:t>Vain 28 prosenttia kokee, että työnantaja on panostanut riittävästi osaamisen kehittämiseen. Useimmin näin ajatellaan julkisella sektorilla (33 %).</a:t>
            </a:r>
          </a:p>
          <a:p>
            <a:r>
              <a:rPr lang="fi-FI" dirty="0" smtClean="0"/>
              <a:t>Vajaalla neljänneksellä (23 %) vastaajien työpaikoista ovat työntekijät päässeet osallistumaan uuden teknologian käyttöönoton suunnitteluun. Useimmiten näin on ollut julkisella sektorilla (30 %) ja vähiten kuljetussektorilla (15 %).</a:t>
            </a:r>
          </a:p>
          <a:p>
            <a:r>
              <a:rPr lang="fi-FI" dirty="0" smtClean="0"/>
              <a:t>80 prosenttia vastaajista myös kertoo, että työntekijät eivät ole päässeet vaikuttamaan uuden teknologian hankintaa koskevaan päätöksentekoon. Vain 11 prosenttia vastaajista kokee, että työntekijät ovat voineet osallistua siihen.</a:t>
            </a:r>
          </a:p>
          <a:p>
            <a:r>
              <a:rPr lang="fi-FI" dirty="0" smtClean="0"/>
              <a:t>28 prosenttia vastaajista kokee, että uusi teknologia on parantanut työpaikan tuottavuutta. Erot eri sektorien välillä ovat kuitenkin suuret: teollisuus 37 prosenttia – kuljetussektori 12 prosenttia.</a:t>
            </a:r>
          </a:p>
          <a:p>
            <a:r>
              <a:rPr lang="fi-FI" dirty="0" smtClean="0"/>
              <a:t>Työntekijäkuntaa on palkittu tuottavuuden kasvusta useimmin teollisuudessa (48 %) ja vähiten julkisella sektorilla (14 %). Kaiken kaikkiaan palkitsemisesta kertoo 36 prosenttia niiden työpaikkojen luottamushenkilöistä, joilla tuottavuus on uuden teknologian myötä parantunut.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92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34804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58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509305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25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805771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52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785474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16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845558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66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3.5.2018</a:t>
            </a:r>
            <a:endParaRPr lang="en-US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077567"/>
              </p:ext>
            </p:extLst>
          </p:nvPr>
        </p:nvGraphicFramePr>
        <p:xfrm>
          <a:off x="972000" y="729000"/>
          <a:ext cx="72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5ACF-1BEE-574E-A35B-E54A489811D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47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K">
      <a:dk1>
        <a:srgbClr val="EE4035"/>
      </a:dk1>
      <a:lt1>
        <a:sysClr val="window" lastClr="FFFFFF"/>
      </a:lt1>
      <a:dk2>
        <a:srgbClr val="000000"/>
      </a:dk2>
      <a:lt2>
        <a:srgbClr val="CACACD"/>
      </a:lt2>
      <a:accent1>
        <a:srgbClr val="95969A"/>
      </a:accent1>
      <a:accent2>
        <a:srgbClr val="FFDF00"/>
      </a:accent2>
      <a:accent3>
        <a:srgbClr val="1ABECA"/>
      </a:accent3>
      <a:accent4>
        <a:srgbClr val="0071BA"/>
      </a:accent4>
      <a:accent5>
        <a:srgbClr val="79288E"/>
      </a:accent5>
      <a:accent6>
        <a:srgbClr val="EB0089"/>
      </a:accent6>
      <a:hlink>
        <a:srgbClr val="EE4035"/>
      </a:hlink>
      <a:folHlink>
        <a:srgbClr val="EE403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585</Words>
  <Application>Microsoft Office PowerPoint</Application>
  <PresentationFormat>Näytössä katseltava diaesitys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Office Theme</vt:lpstr>
      <vt:lpstr>Uuden teknologian vaikutukset työpaikoille</vt:lpstr>
      <vt:lpstr>Yhteenvetoa</vt:lpstr>
      <vt:lpstr>Yhteenvetoa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Uuden teknologian vaikutukset työpaikoille</dc:title>
  <dc:creator/>
  <cp:keywords>SAK:n luottamushenkilöpaneeli maaliskuussa 2018</cp:keywords>
  <cp:lastModifiedBy>Pauli Vento</cp:lastModifiedBy>
  <cp:revision>110</cp:revision>
  <cp:lastPrinted>2018-06-18T06:24:26Z</cp:lastPrinted>
  <dcterms:created xsi:type="dcterms:W3CDTF">2017-02-09T12:42:33Z</dcterms:created>
  <dcterms:modified xsi:type="dcterms:W3CDTF">2018-06-20T08:03:33Z</dcterms:modified>
</cp:coreProperties>
</file>